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82" r:id="rId2"/>
    <p:sldId id="466" r:id="rId3"/>
    <p:sldId id="495" r:id="rId4"/>
    <p:sldId id="504" r:id="rId5"/>
    <p:sldId id="357" r:id="rId6"/>
    <p:sldId id="324" r:id="rId7"/>
    <p:sldId id="370" r:id="rId8"/>
    <p:sldId id="486" r:id="rId9"/>
    <p:sldId id="472" r:id="rId10"/>
    <p:sldId id="499" r:id="rId11"/>
    <p:sldId id="496" r:id="rId12"/>
    <p:sldId id="487" r:id="rId13"/>
    <p:sldId id="382" r:id="rId14"/>
    <p:sldId id="481" r:id="rId15"/>
    <p:sldId id="498" r:id="rId16"/>
    <p:sldId id="483" r:id="rId17"/>
    <p:sldId id="490" r:id="rId18"/>
    <p:sldId id="497" r:id="rId19"/>
    <p:sldId id="505" r:id="rId20"/>
    <p:sldId id="503" r:id="rId21"/>
    <p:sldId id="480" r:id="rId22"/>
    <p:sldId id="500" r:id="rId23"/>
    <p:sldId id="337" r:id="rId24"/>
    <p:sldId id="342" r:id="rId25"/>
    <p:sldId id="338" r:id="rId26"/>
    <p:sldId id="339" r:id="rId27"/>
    <p:sldId id="340" r:id="rId28"/>
    <p:sldId id="341" r:id="rId29"/>
    <p:sldId id="476" r:id="rId30"/>
    <p:sldId id="475" r:id="rId31"/>
    <p:sldId id="279" r:id="rId32"/>
    <p:sldId id="283" r:id="rId33"/>
    <p:sldId id="501" r:id="rId34"/>
    <p:sldId id="502" r:id="rId35"/>
    <p:sldId id="465" r:id="rId36"/>
    <p:sldId id="47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33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23:44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7:06:3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9FD83-E35D-4D68-80A1-D34421D38DB3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285F0-B8F5-45C7-BBDB-DAC762D45C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48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39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257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80E3F-663A-9411-4853-AB0887E8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307CD9-C167-BE42-14AF-DA1F13BD5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97A12-9F03-1E68-636E-12C6F33E6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249B-7ED9-43C7-9263-ADCEAE969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48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F3F92-7368-9B85-7250-1053DDC91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0307C-7A3D-3A72-3E61-59C0F6FD0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8E9DA-7575-3495-AC16-AA8051BA6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C59A5-7FCC-24E7-E6AA-3F13744FC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08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1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27E2A-6C49-4DEC-6830-F1FF96658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D2FBA7-AA74-514D-2FF3-9BEF90C44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C91772-B1EB-DDAE-9977-BB9BC3311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55B57-1964-02C6-AF88-7CD9FD37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50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ECD4E-2685-D1F9-38DF-6CA11A0D4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CAD5A-8C28-93CA-684B-449E30853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D7B80-66F1-0B04-AE4B-8B9860671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A656D-9229-2F57-E2DA-860848090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809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3B4B-3CE4-6946-6C27-5FE9CFCA1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8EE64-1336-ABB7-BD8B-3B74DD61E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4FAF8C-2C71-E54B-DFF2-AFDCDA251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2A60-1487-9141-7BC4-0812F47E6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0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D7D78-423B-2CA2-1CE1-E5310077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79BEF-DBB5-E07A-370F-7F9C41A57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596AE-060F-17DC-76BF-F0F60F5B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1131F-A1D2-2DB1-14F0-74B5105CA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09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39E7-2EFE-8228-F79A-F40C0100A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01113-C773-D96A-BE4C-2852B2EAC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A1A28-E8B4-93EE-41C2-92466083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518B-8C5C-A46D-747E-79C737C4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AF81B-DDC9-3EF1-7C9E-DCD4A21D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59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A2EB-EB5E-264E-AD5D-2E4AF5F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CC24F-92F6-DC0C-0FA5-6C0585EEF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F507-3022-50BF-1724-4758818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97963-03A4-88ED-D886-978E8444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CB0E-0DD2-9224-546A-08CD7FB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98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04B5C-991F-2FD3-170D-5B74D264B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6606A-C2C3-38FC-3447-04080D05F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0747-5233-D7D6-754E-57376FF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59DD7-DADC-B305-F426-91485F46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CDED-A3C7-E31A-F15D-7EC6E7EF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06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9B08-DFAA-FBD5-12CF-BEBE106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B15E8-EE36-A44C-E264-9BDA475F6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8228-C861-D1C3-B70A-5737C280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92BFF-D84D-A4AD-D084-4DB97F72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84FAA-78B6-718B-D99A-603C499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0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266B-29EF-67CB-7476-E7D44758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ED427-BAA8-6363-1273-8CDD76B85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1682-FD53-8FD9-53F0-663AA4B5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45AFD-18E4-C35F-F6EA-90B64577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A3830-66B0-4E0F-84C5-AC968756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2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F7CC-7353-F780-4476-7E276A59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E0D3-AF26-8228-8CC5-D84AC50B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88C24-FF9A-DD85-A3B4-88D4E039A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5A184-1DCB-6E3B-EA99-507D47EC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7CC80-7E19-A8F7-8ACA-1D8A5672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A6395-E3E8-5055-C333-52F4813B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7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20C-FA21-2110-B08C-CD42E807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B3485-774E-4283-ED46-5B748D3AC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746E7-5B5B-F14A-FF55-59407A918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7A5CC-14D2-8808-0573-3A8B8F81E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3BF8E-67BC-6D67-C55C-6D6A7E145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3A323-B43F-3008-8D01-9198AB8A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EBB08-9F25-7577-B3B7-89F1F891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32DF6-6508-34A6-08AA-E940216A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81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8E56-8FCA-5586-A33C-A86D0989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8B3C8-431A-917E-598C-F53DBACA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908DD-2428-2C72-86BA-FE3D3EBE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529A0-960C-AE23-0B24-BC555A36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9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60AE2-872C-960E-474C-C8444295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4FD17-0E6C-6499-E4D5-3EB154C9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04F21-1524-0625-425C-C635DF43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9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81F9-80FF-77FF-5EFA-2C383BAC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B7D48-11C5-4EFC-A9E3-6B325C8EB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5B85-A4FA-7AF2-B53F-200A8AA05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73D75-7BA7-6315-8088-270F955C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C2F50-545A-EC05-122F-106E4065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59EEF-7352-FD4F-94EA-38FE4580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84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260B-8CEB-D420-E0E0-E950EBBD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1A7F5-3DE6-DDB7-1C2F-9C1F76FA1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77791-0A40-0D86-A7DB-1599BF53C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53B34-EBC2-0D42-2E1F-DBF03FA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7110B-3172-84FB-81A6-7C20C3A3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AFD2A-AA97-A9FA-4D81-A9F7A88C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13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F19DF-94FC-0BF7-4553-1EEE04AE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539C-EEE3-CE85-081F-725771DB5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4899F-B4AE-9F60-D82E-AC9809A80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4E330-D069-45AC-93D6-5C263A570A5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D65AC-0EA1-6A37-7B7E-9791566A1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7D874-F466-FF14-7EDE-E144B8F9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70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hyperlink" Target="mailto:yulia-petrova@github.io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39.emf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1.png"/><Relationship Id="rId12" Type="http://schemas.openxmlformats.org/officeDocument/2006/relationships/image" Target="../media/image54.png"/><Relationship Id="rId17" Type="http://schemas.openxmlformats.org/officeDocument/2006/relationships/image" Target="../media/image39.png"/><Relationship Id="rId2" Type="http://schemas.openxmlformats.org/officeDocument/2006/relationships/video" Target="../media/media3.mp4"/><Relationship Id="rId16" Type="http://schemas.openxmlformats.org/officeDocument/2006/relationships/image" Target="../media/image382.png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15" Type="http://schemas.openxmlformats.org/officeDocument/2006/relationships/image" Target="../media/image510.png"/><Relationship Id="rId10" Type="http://schemas.openxmlformats.org/officeDocument/2006/relationships/image" Target="../media/image450.png"/><Relationship Id="rId4" Type="http://schemas.openxmlformats.org/officeDocument/2006/relationships/image" Target="../media/image38.png"/><Relationship Id="rId9" Type="http://schemas.openxmlformats.org/officeDocument/2006/relationships/image" Target="../media/image372.png"/><Relationship Id="rId14" Type="http://schemas.openxmlformats.org/officeDocument/2006/relationships/image" Target="../media/image5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5.png"/><Relationship Id="rId18" Type="http://schemas.openxmlformats.org/officeDocument/2006/relationships/customXml" Target="../ink/ink1.xml"/><Relationship Id="rId26" Type="http://schemas.openxmlformats.org/officeDocument/2006/relationships/image" Target="../media/image95.png"/><Relationship Id="rId3" Type="http://schemas.openxmlformats.org/officeDocument/2006/relationships/image" Target="../media/image97.png"/><Relationship Id="rId21" Type="http://schemas.openxmlformats.org/officeDocument/2006/relationships/image" Target="../media/image70.png"/><Relationship Id="rId7" Type="http://schemas.openxmlformats.org/officeDocument/2006/relationships/image" Target="../media/image43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391.png"/><Relationship Id="rId16" Type="http://schemas.openxmlformats.org/officeDocument/2006/relationships/image" Target="../media/image381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84.png"/><Relationship Id="rId24" Type="http://schemas.openxmlformats.org/officeDocument/2006/relationships/image" Target="../media/image93.png"/><Relationship Id="rId5" Type="http://schemas.openxmlformats.org/officeDocument/2006/relationships/image" Target="../media/image41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28" Type="http://schemas.openxmlformats.org/officeDocument/2006/relationships/image" Target="../media/image11.png"/><Relationship Id="rId10" Type="http://schemas.openxmlformats.org/officeDocument/2006/relationships/image" Target="../media/image83.png"/><Relationship Id="rId19" Type="http://schemas.openxmlformats.org/officeDocument/2006/relationships/image" Target="../media/image74.png"/><Relationship Id="rId4" Type="http://schemas.openxmlformats.org/officeDocument/2006/relationships/image" Target="../media/image40.png"/><Relationship Id="rId9" Type="http://schemas.openxmlformats.org/officeDocument/2006/relationships/image" Target="../media/image371.png"/><Relationship Id="rId14" Type="http://schemas.openxmlformats.org/officeDocument/2006/relationships/image" Target="../media/image46.png"/><Relationship Id="rId22" Type="http://schemas.openxmlformats.org/officeDocument/2006/relationships/image" Target="../media/image99.png"/><Relationship Id="rId27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.png"/><Relationship Id="rId39" Type="http://schemas.openxmlformats.org/officeDocument/2006/relationships/image" Target="../media/image47.png"/><Relationship Id="rId3" Type="http://schemas.openxmlformats.org/officeDocument/2006/relationships/image" Target="../media/image97.png"/><Relationship Id="rId21" Type="http://schemas.openxmlformats.org/officeDocument/2006/relationships/image" Target="../media/image70.png"/><Relationship Id="rId34" Type="http://schemas.openxmlformats.org/officeDocument/2006/relationships/image" Target="../media/image4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411.png"/><Relationship Id="rId33" Type="http://schemas.openxmlformats.org/officeDocument/2006/relationships/image" Target="../media/image461.png"/><Relationship Id="rId38" Type="http://schemas.openxmlformats.org/officeDocument/2006/relationships/image" Target="../media/image50.png"/><Relationship Id="rId16" Type="http://schemas.openxmlformats.org/officeDocument/2006/relationships/image" Target="../media/image360.png"/><Relationship Id="rId20" Type="http://schemas.openxmlformats.org/officeDocument/2006/relationships/image" Target="../media/image69.png"/><Relationship Id="rId29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4.png"/><Relationship Id="rId24" Type="http://schemas.openxmlformats.org/officeDocument/2006/relationships/image" Target="../media/image93.png"/><Relationship Id="rId32" Type="http://schemas.openxmlformats.org/officeDocument/2006/relationships/image" Target="../media/image451.png"/><Relationship Id="rId37" Type="http://schemas.openxmlformats.org/officeDocument/2006/relationships/image" Target="../media/image49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36" Type="http://schemas.openxmlformats.org/officeDocument/2006/relationships/customXml" Target="../ink/ink2.xml"/><Relationship Id="rId10" Type="http://schemas.openxmlformats.org/officeDocument/2006/relationships/image" Target="../media/image83.png"/><Relationship Id="rId31" Type="http://schemas.openxmlformats.org/officeDocument/2006/relationships/image" Target="../media/image48.png"/><Relationship Id="rId27" Type="http://schemas.openxmlformats.org/officeDocument/2006/relationships/image" Target="../media/image11.png"/><Relationship Id="rId30" Type="http://schemas.openxmlformats.org/officeDocument/2006/relationships/image" Target="../media/image431.png"/><Relationship Id="rId35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60.png"/><Relationship Id="rId18" Type="http://schemas.openxmlformats.org/officeDocument/2006/relationships/image" Target="../media/image51.png"/><Relationship Id="rId26" Type="http://schemas.openxmlformats.org/officeDocument/2006/relationships/image" Target="../media/image490.png"/><Relationship Id="rId21" Type="http://schemas.openxmlformats.org/officeDocument/2006/relationships/image" Target="../media/image55.png"/><Relationship Id="rId12" Type="http://schemas.openxmlformats.org/officeDocument/2006/relationships/image" Target="../media/image771.png"/><Relationship Id="rId17" Type="http://schemas.openxmlformats.org/officeDocument/2006/relationships/image" Target="../media/image503.png"/><Relationship Id="rId25" Type="http://schemas.openxmlformats.org/officeDocument/2006/relationships/image" Target="../media/image481.png"/><Relationship Id="rId33" Type="http://schemas.openxmlformats.org/officeDocument/2006/relationships/image" Target="../media/image58.png"/><Relationship Id="rId2" Type="http://schemas.openxmlformats.org/officeDocument/2006/relationships/image" Target="../media/image41.gif"/><Relationship Id="rId16" Type="http://schemas.openxmlformats.org/officeDocument/2006/relationships/image" Target="../media/image811.png"/><Relationship Id="rId20" Type="http://schemas.openxmlformats.org/officeDocument/2006/relationships/image" Target="../media/image53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0.png"/><Relationship Id="rId24" Type="http://schemas.openxmlformats.org/officeDocument/2006/relationships/image" Target="../media/image471.png"/><Relationship Id="rId32" Type="http://schemas.openxmlformats.org/officeDocument/2006/relationships/image" Target="../media/image59.png"/><Relationship Id="rId5" Type="http://schemas.openxmlformats.org/officeDocument/2006/relationships/image" Target="../media/image101.png"/><Relationship Id="rId15" Type="http://schemas.openxmlformats.org/officeDocument/2006/relationships/image" Target="../media/image491.png"/><Relationship Id="rId28" Type="http://schemas.openxmlformats.org/officeDocument/2006/relationships/image" Target="../media/image11.png"/><Relationship Id="rId10" Type="http://schemas.openxmlformats.org/officeDocument/2006/relationships/image" Target="../media/image472.png"/><Relationship Id="rId19" Type="http://schemas.openxmlformats.org/officeDocument/2006/relationships/image" Target="../media/image52.png"/><Relationship Id="rId9" Type="http://schemas.openxmlformats.org/officeDocument/2006/relationships/image" Target="../media/image741.png"/><Relationship Id="rId14" Type="http://schemas.openxmlformats.org/officeDocument/2006/relationships/image" Target="../media/image482.png"/><Relationship Id="rId27" Type="http://schemas.openxmlformats.org/officeDocument/2006/relationships/image" Target="../media/image502.png"/><Relationship Id="rId30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11.png"/><Relationship Id="rId3" Type="http://schemas.openxmlformats.org/officeDocument/2006/relationships/image" Target="../media/image62.png"/><Relationship Id="rId12" Type="http://schemas.openxmlformats.org/officeDocument/2006/relationships/image" Target="../media/image6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66.gif"/><Relationship Id="rId10" Type="http://schemas.openxmlformats.org/officeDocument/2006/relationships/image" Target="../media/image65.gif"/><Relationship Id="rId4" Type="http://schemas.openxmlformats.org/officeDocument/2006/relationships/image" Target="../media/image63.png"/><Relationship Id="rId9" Type="http://schemas.openxmlformats.org/officeDocument/2006/relationships/image" Target="../media/image64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26" Type="http://schemas.openxmlformats.org/officeDocument/2006/relationships/image" Target="../media/image87.png"/><Relationship Id="rId3" Type="http://schemas.openxmlformats.org/officeDocument/2006/relationships/image" Target="../media/image67.png"/><Relationship Id="rId21" Type="http://schemas.openxmlformats.org/officeDocument/2006/relationships/image" Target="../media/image79.png"/><Relationship Id="rId7" Type="http://schemas.openxmlformats.org/officeDocument/2006/relationships/image" Target="../media/image73.png"/><Relationship Id="rId25" Type="http://schemas.openxmlformats.org/officeDocument/2006/relationships/image" Target="../media/image86.png"/><Relationship Id="rId2" Type="http://schemas.openxmlformats.org/officeDocument/2006/relationships/image" Target="../media/image11.png"/><Relationship Id="rId20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8.png"/><Relationship Id="rId24" Type="http://schemas.openxmlformats.org/officeDocument/2006/relationships/image" Target="../media/image82.png"/><Relationship Id="rId5" Type="http://schemas.openxmlformats.org/officeDocument/2006/relationships/image" Target="../media/image71.png"/><Relationship Id="rId23" Type="http://schemas.openxmlformats.org/officeDocument/2006/relationships/image" Target="../media/image81.png"/><Relationship Id="rId28" Type="http://schemas.openxmlformats.org/officeDocument/2006/relationships/image" Target="../media/image91.png"/><Relationship Id="rId10" Type="http://schemas.openxmlformats.org/officeDocument/2006/relationships/image" Target="../media/image77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Relationship Id="rId22" Type="http://schemas.openxmlformats.org/officeDocument/2006/relationships/image" Target="../media/image80.png"/><Relationship Id="rId27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60.png"/><Relationship Id="rId18" Type="http://schemas.openxmlformats.org/officeDocument/2006/relationships/image" Target="../media/image51.png"/><Relationship Id="rId26" Type="http://schemas.openxmlformats.org/officeDocument/2006/relationships/image" Target="../media/image490.png"/><Relationship Id="rId21" Type="http://schemas.openxmlformats.org/officeDocument/2006/relationships/image" Target="../media/image55.png"/><Relationship Id="rId12" Type="http://schemas.openxmlformats.org/officeDocument/2006/relationships/image" Target="../media/image771.png"/><Relationship Id="rId17" Type="http://schemas.openxmlformats.org/officeDocument/2006/relationships/image" Target="../media/image503.png"/><Relationship Id="rId25" Type="http://schemas.openxmlformats.org/officeDocument/2006/relationships/image" Target="../media/image481.png"/><Relationship Id="rId33" Type="http://schemas.openxmlformats.org/officeDocument/2006/relationships/image" Target="../media/image58.png"/><Relationship Id="rId2" Type="http://schemas.openxmlformats.org/officeDocument/2006/relationships/image" Target="../media/image41.gif"/><Relationship Id="rId16" Type="http://schemas.openxmlformats.org/officeDocument/2006/relationships/image" Target="../media/image811.png"/><Relationship Id="rId20" Type="http://schemas.openxmlformats.org/officeDocument/2006/relationships/image" Target="../media/image53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0.png"/><Relationship Id="rId24" Type="http://schemas.openxmlformats.org/officeDocument/2006/relationships/image" Target="../media/image471.png"/><Relationship Id="rId32" Type="http://schemas.openxmlformats.org/officeDocument/2006/relationships/image" Target="../media/image59.png"/><Relationship Id="rId5" Type="http://schemas.openxmlformats.org/officeDocument/2006/relationships/image" Target="../media/image101.png"/><Relationship Id="rId15" Type="http://schemas.openxmlformats.org/officeDocument/2006/relationships/image" Target="../media/image491.png"/><Relationship Id="rId28" Type="http://schemas.openxmlformats.org/officeDocument/2006/relationships/image" Target="../media/image11.png"/><Relationship Id="rId10" Type="http://schemas.openxmlformats.org/officeDocument/2006/relationships/image" Target="../media/image472.png"/><Relationship Id="rId19" Type="http://schemas.openxmlformats.org/officeDocument/2006/relationships/image" Target="../media/image52.png"/><Relationship Id="rId9" Type="http://schemas.openxmlformats.org/officeDocument/2006/relationships/image" Target="../media/image741.png"/><Relationship Id="rId14" Type="http://schemas.openxmlformats.org/officeDocument/2006/relationships/image" Target="../media/image482.png"/><Relationship Id="rId27" Type="http://schemas.openxmlformats.org/officeDocument/2006/relationships/image" Target="../media/image502.png"/><Relationship Id="rId30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8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5" Type="http://schemas.openxmlformats.org/officeDocument/2006/relationships/image" Target="../media/image772.png"/><Relationship Id="rId10" Type="http://schemas.openxmlformats.org/officeDocument/2006/relationships/image" Target="../media/image821.png"/><Relationship Id="rId4" Type="http://schemas.openxmlformats.org/officeDocument/2006/relationships/image" Target="../media/image9.png"/><Relationship Id="rId9" Type="http://schemas.openxmlformats.org/officeDocument/2006/relationships/image" Target="../media/image8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641.png"/><Relationship Id="rId7" Type="http://schemas.openxmlformats.org/officeDocument/2006/relationships/image" Target="../media/image682.png"/><Relationship Id="rId12" Type="http://schemas.openxmlformats.org/officeDocument/2006/relationships/image" Target="../media/image860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image" Target="../media/image661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Relationship Id="rId9" Type="http://schemas.openxmlformats.org/officeDocument/2006/relationships/image" Target="../media/image60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0.png"/><Relationship Id="rId3" Type="http://schemas.openxmlformats.org/officeDocument/2006/relationships/image" Target="../media/image94.png"/><Relationship Id="rId7" Type="http://schemas.openxmlformats.org/officeDocument/2006/relationships/image" Target="../media/image820.png"/><Relationship Id="rId12" Type="http://schemas.openxmlformats.org/officeDocument/2006/relationships/image" Target="../media/image100.jpeg"/><Relationship Id="rId2" Type="http://schemas.openxmlformats.org/officeDocument/2006/relationships/image" Target="../media/image92.jpe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9.jpeg"/><Relationship Id="rId5" Type="http://schemas.openxmlformats.org/officeDocument/2006/relationships/image" Target="../media/image97.jpeg"/><Relationship Id="rId15" Type="http://schemas.openxmlformats.org/officeDocument/2006/relationships/image" Target="../media/image98.png"/><Relationship Id="rId10" Type="http://schemas.openxmlformats.org/officeDocument/2006/relationships/image" Target="../media/image98.jpeg"/><Relationship Id="rId4" Type="http://schemas.openxmlformats.org/officeDocument/2006/relationships/image" Target="../media/image96.png"/><Relationship Id="rId9" Type="http://schemas.openxmlformats.org/officeDocument/2006/relationships/image" Target="../media/image910.png"/><Relationship Id="rId14" Type="http://schemas.openxmlformats.org/officeDocument/2006/relationships/image" Target="../media/image9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91.png"/><Relationship Id="rId18" Type="http://schemas.openxmlformats.org/officeDocument/2006/relationships/image" Target="../media/image7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0.png"/><Relationship Id="rId12" Type="http://schemas.openxmlformats.org/officeDocument/2006/relationships/image" Target="../media/image681.png"/><Relationship Id="rId17" Type="http://schemas.openxmlformats.org/officeDocument/2006/relationships/image" Target="../media/image731.png"/><Relationship Id="rId2" Type="http://schemas.openxmlformats.org/officeDocument/2006/relationships/video" Target="../media/media4.mp4"/><Relationship Id="rId16" Type="http://schemas.openxmlformats.org/officeDocument/2006/relationships/image" Target="../media/image720.png"/><Relationship Id="rId1" Type="http://schemas.microsoft.com/office/2007/relationships/media" Target="../media/media4.mp4"/><Relationship Id="rId6" Type="http://schemas.openxmlformats.org/officeDocument/2006/relationships/image" Target="../media/image520.png"/><Relationship Id="rId11" Type="http://schemas.openxmlformats.org/officeDocument/2006/relationships/image" Target="../media/image109.png"/><Relationship Id="rId5" Type="http://schemas.openxmlformats.org/officeDocument/2006/relationships/image" Target="../media/image92.jpeg"/><Relationship Id="rId15" Type="http://schemas.openxmlformats.org/officeDocument/2006/relationships/image" Target="../media/image711.png"/><Relationship Id="rId10" Type="http://schemas.openxmlformats.org/officeDocument/2006/relationships/image" Target="../media/image108.png"/><Relationship Id="rId19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7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1080.png"/><Relationship Id="rId3" Type="http://schemas.openxmlformats.org/officeDocument/2006/relationships/image" Target="../media/image730.png"/><Relationship Id="rId7" Type="http://schemas.openxmlformats.org/officeDocument/2006/relationships/image" Target="../media/image660.png"/><Relationship Id="rId12" Type="http://schemas.openxmlformats.org/officeDocument/2006/relationships/image" Target="../media/image710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750.png"/><Relationship Id="rId5" Type="http://schemas.openxmlformats.org/officeDocument/2006/relationships/image" Target="../media/image640.png"/><Relationship Id="rId10" Type="http://schemas.openxmlformats.org/officeDocument/2006/relationships/image" Target="../media/image690.png"/><Relationship Id="rId4" Type="http://schemas.openxmlformats.org/officeDocument/2006/relationships/image" Target="../media/image630.png"/><Relationship Id="rId9" Type="http://schemas.openxmlformats.org/officeDocument/2006/relationships/image" Target="../media/image6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911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1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5.png"/><Relationship Id="rId7" Type="http://schemas.openxmlformats.org/officeDocument/2006/relationships/image" Target="../media/image841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2.png"/><Relationship Id="rId5" Type="http://schemas.openxmlformats.org/officeDocument/2006/relationships/image" Target="../media/image1100.png"/><Relationship Id="rId10" Type="http://schemas.openxmlformats.org/officeDocument/2006/relationships/image" Target="../media/image114.png"/><Relationship Id="rId4" Type="http://schemas.openxmlformats.org/officeDocument/2006/relationships/image" Target="../media/image810.png"/><Relationship Id="rId9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1.png"/><Relationship Id="rId3" Type="http://schemas.openxmlformats.org/officeDocument/2006/relationships/image" Target="../media/image115.png"/><Relationship Id="rId7" Type="http://schemas.openxmlformats.org/officeDocument/2006/relationships/image" Target="../media/image1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3" Type="http://schemas.openxmlformats.org/officeDocument/2006/relationships/image" Target="../media/image1180.png"/><Relationship Id="rId7" Type="http://schemas.openxmlformats.org/officeDocument/2006/relationships/image" Target="../media/image121.png"/><Relationship Id="rId12" Type="http://schemas.openxmlformats.org/officeDocument/2006/relationships/image" Target="../media/image12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4.png"/><Relationship Id="rId5" Type="http://schemas.openxmlformats.org/officeDocument/2006/relationships/image" Target="../media/image972.png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image" Target="../media/image971.png"/><Relationship Id="rId14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3" Type="http://schemas.openxmlformats.org/officeDocument/2006/relationships/image" Target="../media/image7.png"/><Relationship Id="rId7" Type="http://schemas.openxmlformats.org/officeDocument/2006/relationships/image" Target="../media/image13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5" Type="http://schemas.openxmlformats.org/officeDocument/2006/relationships/image" Target="../media/image128.png"/><Relationship Id="rId4" Type="http://schemas.openxmlformats.org/officeDocument/2006/relationships/image" Target="../media/image119.jpg"/><Relationship Id="rId9" Type="http://schemas.openxmlformats.org/officeDocument/2006/relationships/image" Target="../media/image1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140.jpe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2" Type="http://schemas.openxmlformats.org/officeDocument/2006/relationships/image" Target="../media/image430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20.png"/><Relationship Id="rId5" Type="http://schemas.openxmlformats.org/officeDocument/2006/relationships/image" Target="../media/image361.png"/><Relationship Id="rId10" Type="http://schemas.openxmlformats.org/officeDocument/2006/relationships/image" Target="../media/image410.png"/><Relationship Id="rId4" Type="http://schemas.openxmlformats.org/officeDocument/2006/relationships/image" Target="../media/image139.png"/><Relationship Id="rId9" Type="http://schemas.openxmlformats.org/officeDocument/2006/relationships/image" Target="../media/image4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3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430.png"/><Relationship Id="rId5" Type="http://schemas.openxmlformats.org/officeDocument/2006/relationships/image" Target="../media/image470.png"/><Relationship Id="rId10" Type="http://schemas.openxmlformats.org/officeDocument/2006/relationships/image" Target="../media/image521.png"/><Relationship Id="rId4" Type="http://schemas.openxmlformats.org/officeDocument/2006/relationships/image" Target="../media/image460.pn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1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20.png"/><Relationship Id="rId12" Type="http://schemas.openxmlformats.org/officeDocument/2006/relationships/image" Target="../media/image30.png"/><Relationship Id="rId17" Type="http://schemas.openxmlformats.org/officeDocument/2006/relationships/image" Target="../media/image281.png"/><Relationship Id="rId2" Type="http://schemas.openxmlformats.org/officeDocument/2006/relationships/image" Target="../media/image19.png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40.png"/><Relationship Id="rId15" Type="http://schemas.openxmlformats.org/officeDocument/2006/relationships/image" Target="../media/image31.png"/><Relationship Id="rId4" Type="http://schemas.openxmlformats.org/officeDocument/2006/relationships/image" Target="../media/image230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3.jpeg"/><Relationship Id="rId3" Type="http://schemas.openxmlformats.org/officeDocument/2006/relationships/image" Target="../media/image220.png"/><Relationship Id="rId12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9.png"/><Relationship Id="rId5" Type="http://schemas.openxmlformats.org/officeDocument/2006/relationships/image" Target="../media/image240.png"/><Relationship Id="rId10" Type="http://schemas.openxmlformats.org/officeDocument/2006/relationships/image" Target="../media/image280.png"/><Relationship Id="rId4" Type="http://schemas.openxmlformats.org/officeDocument/2006/relationships/image" Target="../media/image230.png"/><Relationship Id="rId9" Type="http://schemas.openxmlformats.org/officeDocument/2006/relationships/image" Target="../media/image270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8E70-1173-5BE5-DC25-43C82BE6A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9272" y="216286"/>
            <a:ext cx="8774408" cy="1079001"/>
          </a:xfrm>
        </p:spPr>
        <p:txBody>
          <a:bodyPr>
            <a:noAutofit/>
          </a:bodyPr>
          <a:lstStyle/>
          <a:p>
            <a:r>
              <a:rPr lang="en-GB" sz="3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Propagating terrace in a semi-discrete model of Incompressible Porous Medium (IPM) </a:t>
            </a:r>
            <a:r>
              <a:rPr lang="en-GB" sz="3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eq</a:t>
            </a:r>
            <a:r>
              <a:rPr lang="pt-BR" sz="3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uation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E2D6D5F-79A8-46BB-9771-C62A088E299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489454" y="1429365"/>
                <a:ext cx="8256739" cy="1899470"/>
              </a:xfrm>
            </p:spPr>
            <p:txBody>
              <a:bodyPr>
                <a:normAutofit/>
              </a:bodyPr>
              <a:lstStyle/>
              <a:p>
                <a:endParaRPr lang="en-GB" sz="400" dirty="0"/>
              </a:p>
              <a:p>
                <a:r>
                  <a:rPr lang="en-GB" sz="2800" dirty="0"/>
                  <a:t>Yulia Petrova</a:t>
                </a:r>
                <a:br>
                  <a:rPr lang="en-GB" sz="2800" dirty="0"/>
                </a:br>
                <a:br>
                  <a:rPr lang="en-GB" sz="1100" dirty="0"/>
                </a:br>
                <a:r>
                  <a:rPr lang="en-GB" dirty="0"/>
                  <a:t>PUC-Rio  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/>
                  <a:t> IME-USP)</a:t>
                </a:r>
                <a:endParaRPr lang="ru-RU" sz="1800" dirty="0"/>
              </a:p>
              <a:p>
                <a:r>
                  <a:rPr lang="en-GB" dirty="0">
                    <a:hlinkClick r:id="rId3"/>
                  </a:rPr>
                  <a:t>yulia-petrova.github.io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E2D6D5F-79A8-46BB-9771-C62A088E2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489454" y="1429365"/>
                <a:ext cx="8256739" cy="189947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blue and yellow shield with wings and a crown&#10;&#10;Description automatically generated">
            <a:extLst>
              <a:ext uri="{FF2B5EF4-FFF2-40B4-BE49-F238E27FC236}">
                <a16:creationId xmlns:a16="http://schemas.microsoft.com/office/drawing/2014/main" id="{AAFEC62F-823E-5FE5-3DCC-23BA1D476F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21"/>
          <a:stretch/>
        </p:blipFill>
        <p:spPr>
          <a:xfrm>
            <a:off x="4586189" y="2797450"/>
            <a:ext cx="1039254" cy="469420"/>
          </a:xfrm>
          <a:prstGeom prst="rect">
            <a:avLst/>
          </a:prstGeom>
        </p:spPr>
      </p:pic>
      <p:pic>
        <p:nvPicPr>
          <p:cNvPr id="21" name="Picture 20" descr="A blue and yellow shield with wings and keys&#10;&#10;Description automatically generated">
            <a:extLst>
              <a:ext uri="{FF2B5EF4-FFF2-40B4-BE49-F238E27FC236}">
                <a16:creationId xmlns:a16="http://schemas.microsoft.com/office/drawing/2014/main" id="{5C20917C-098F-7FE5-A99B-AA40E09D2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84"/>
          <a:stretch/>
        </p:blipFill>
        <p:spPr>
          <a:xfrm>
            <a:off x="4510669" y="1238071"/>
            <a:ext cx="1203523" cy="15519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A91210-4443-9C61-48E6-90774D6D3D6A}"/>
              </a:ext>
            </a:extLst>
          </p:cNvPr>
          <p:cNvSpPr txBox="1"/>
          <p:nvPr/>
        </p:nvSpPr>
        <p:spPr>
          <a:xfrm>
            <a:off x="5590034" y="4867253"/>
            <a:ext cx="38584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Based on:</a:t>
            </a:r>
            <a:br>
              <a:rPr lang="en-GB" sz="2000" dirty="0"/>
            </a:br>
            <a:r>
              <a:rPr lang="en-GB" sz="2000" i="1" dirty="0"/>
              <a:t>Propagating terrace in a two-tubes model of gravitational fingering</a:t>
            </a:r>
          </a:p>
          <a:p>
            <a:pPr algn="ctr"/>
            <a:r>
              <a:rPr lang="en-GB" sz="2000" i="1" dirty="0"/>
              <a:t>     </a:t>
            </a:r>
          </a:p>
          <a:p>
            <a:pPr algn="ctr"/>
            <a:r>
              <a:rPr lang="en-GB" sz="2000" dirty="0" err="1"/>
              <a:t>ArXiv</a:t>
            </a:r>
            <a:r>
              <a:rPr lang="en-GB" sz="2000" dirty="0"/>
              <a:t>: 2401.05981      </a:t>
            </a:r>
          </a:p>
          <a:p>
            <a:pPr algn="ctr"/>
            <a:r>
              <a:rPr lang="en-GB" sz="2000" dirty="0"/>
              <a:t>To appear in SIMA</a:t>
            </a:r>
            <a:endParaRPr lang="en-GB" sz="800" i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3341C3-EB65-865F-A3C5-43CE29FA0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9467" y="1238071"/>
            <a:ext cx="1720318" cy="2130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9D6106-A8B1-6C3B-E23B-00899BFD1FB7}"/>
              </a:ext>
            </a:extLst>
          </p:cNvPr>
          <p:cNvSpPr txBox="1"/>
          <p:nvPr/>
        </p:nvSpPr>
        <p:spPr>
          <a:xfrm>
            <a:off x="3385553" y="6103647"/>
            <a:ext cx="2135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Sergey </a:t>
            </a:r>
            <a:r>
              <a:rPr lang="en-GB" sz="2000" dirty="0" err="1"/>
              <a:t>Tikhomirov</a:t>
            </a:r>
            <a:r>
              <a:rPr lang="en-GB" sz="2000" dirty="0"/>
              <a:t> </a:t>
            </a:r>
          </a:p>
          <a:p>
            <a:pPr algn="ctr"/>
            <a:r>
              <a:rPr lang="en-GB" sz="2000" dirty="0"/>
              <a:t>(PUC-Rio)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FD3F5-605F-5EB6-DFE7-C6342FA8CDF7}"/>
              </a:ext>
            </a:extLst>
          </p:cNvPr>
          <p:cNvSpPr txBox="1"/>
          <p:nvPr/>
        </p:nvSpPr>
        <p:spPr>
          <a:xfrm>
            <a:off x="9495770" y="6134425"/>
            <a:ext cx="1964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 </a:t>
            </a:r>
            <a:r>
              <a:rPr lang="en-GB" sz="2000" dirty="0" err="1"/>
              <a:t>Yalchin</a:t>
            </a:r>
            <a:r>
              <a:rPr lang="en-GB" sz="2000" dirty="0"/>
              <a:t> </a:t>
            </a:r>
            <a:r>
              <a:rPr lang="en-GB" sz="2000" dirty="0" err="1"/>
              <a:t>Efendiev</a:t>
            </a:r>
            <a:endParaRPr lang="en-GB" sz="2000" dirty="0"/>
          </a:p>
          <a:p>
            <a:pPr algn="ctr"/>
            <a:r>
              <a:rPr lang="en-GB" sz="2000" dirty="0"/>
              <a:t>(Texas A&amp;M)</a:t>
            </a:r>
          </a:p>
        </p:txBody>
      </p:sp>
      <p:pic>
        <p:nvPicPr>
          <p:cNvPr id="9" name="Picture 8" descr="A person in a suit&#10;&#10;Description automatically generated">
            <a:extLst>
              <a:ext uri="{FF2B5EF4-FFF2-40B4-BE49-F238E27FC236}">
                <a16:creationId xmlns:a16="http://schemas.microsoft.com/office/drawing/2014/main" id="{C512E2BA-31C9-BE6E-526C-230FF45FD9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r="6242"/>
          <a:stretch/>
        </p:blipFill>
        <p:spPr>
          <a:xfrm>
            <a:off x="3573698" y="4229889"/>
            <a:ext cx="1879353" cy="1827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99685-E7A9-E399-FE83-20C1CA336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71" y="4183166"/>
            <a:ext cx="1808510" cy="19190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5A8299-3638-BC4E-8E18-E66DE500E686}"/>
              </a:ext>
            </a:extLst>
          </p:cNvPr>
          <p:cNvSpPr txBox="1"/>
          <p:nvPr/>
        </p:nvSpPr>
        <p:spPr>
          <a:xfrm>
            <a:off x="3248032" y="3366680"/>
            <a:ext cx="8836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Webinar </a:t>
            </a:r>
            <a:r>
              <a:rPr lang="pt-BR" sz="2400" dirty="0" err="1"/>
              <a:t>on</a:t>
            </a:r>
            <a:r>
              <a:rPr lang="pt-BR" sz="2400" dirty="0"/>
              <a:t> Evolution </a:t>
            </a:r>
            <a:r>
              <a:rPr lang="pt-BR" sz="2400" dirty="0" err="1"/>
              <a:t>Equations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Dynamical</a:t>
            </a:r>
            <a:r>
              <a:rPr lang="pt-BR" sz="2400" dirty="0"/>
              <a:t> Systems</a:t>
            </a:r>
          </a:p>
          <a:p>
            <a:pPr algn="ctr"/>
            <a:r>
              <a:rPr lang="en-GB" sz="2400" dirty="0"/>
              <a:t>16 October 2024</a:t>
            </a:r>
          </a:p>
        </p:txBody>
      </p:sp>
      <p:pic>
        <p:nvPicPr>
          <p:cNvPr id="23" name="Picture 22" descr="A black and white image of grass&#10;&#10;Description automatically generated">
            <a:extLst>
              <a:ext uri="{FF2B5EF4-FFF2-40B4-BE49-F238E27FC236}">
                <a16:creationId xmlns:a16="http://schemas.microsoft.com/office/drawing/2014/main" id="{DE058431-D514-D3C0-4BDA-8331B578CF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218" y="-903203"/>
            <a:ext cx="1714500" cy="7330440"/>
          </a:xfrm>
          <a:prstGeom prst="rect">
            <a:avLst/>
          </a:prstGeom>
        </p:spPr>
      </p:pic>
      <p:pic>
        <p:nvPicPr>
          <p:cNvPr id="24" name="Picture 23" descr="A black and white image of a fire&#10;&#10;Description automatically generated">
            <a:extLst>
              <a:ext uri="{FF2B5EF4-FFF2-40B4-BE49-F238E27FC236}">
                <a16:creationId xmlns:a16="http://schemas.microsoft.com/office/drawing/2014/main" id="{D8E5E944-3A7D-F709-CB4C-DE96D82240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909" y="-121920"/>
            <a:ext cx="3429000" cy="7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20755-9AE1-2B33-AE7E-2CC9F46D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17C9492-772F-6EC1-B38C-96E737464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962B3-1D0C-9DF4-672E-0F416125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4000" dirty="0"/>
              <a:t>Are the estimates sharp?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871D8-E779-4670-A7D1-2F715BBA27F1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6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E893E-C43B-6B89-0D8F-07D199EA55D9}"/>
              </a:ext>
            </a:extLst>
          </p:cNvPr>
          <p:cNvSpPr txBox="1"/>
          <p:nvPr/>
        </p:nvSpPr>
        <p:spPr>
          <a:xfrm>
            <a:off x="6990106" y="1508339"/>
            <a:ext cx="355498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n>
                  <a:noFill/>
                </a:ln>
              </a:rPr>
              <a:t>2022 – G. </a:t>
            </a:r>
            <a:r>
              <a:rPr lang="en-GB" sz="2000" dirty="0" err="1">
                <a:ln>
                  <a:noFill/>
                </a:ln>
              </a:rPr>
              <a:t>Bofetta</a:t>
            </a:r>
            <a:r>
              <a:rPr lang="en-GB" sz="2000" dirty="0">
                <a:ln>
                  <a:noFill/>
                </a:ln>
              </a:rPr>
              <a:t>, S. </a:t>
            </a:r>
            <a:r>
              <a:rPr lang="en-GB" sz="2000" dirty="0" err="1">
                <a:ln>
                  <a:noFill/>
                </a:ln>
              </a:rPr>
              <a:t>Musacchio</a:t>
            </a:r>
            <a:r>
              <a:rPr lang="en-GB" sz="2000" dirty="0">
                <a:ln>
                  <a:noFill/>
                </a:ln>
              </a:rPr>
              <a:t> 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A355A-E9C5-1882-BA85-B62024C55D33}"/>
              </a:ext>
            </a:extLst>
          </p:cNvPr>
          <p:cNvSpPr txBox="1"/>
          <p:nvPr/>
        </p:nvSpPr>
        <p:spPr>
          <a:xfrm>
            <a:off x="399781" y="4923827"/>
            <a:ext cx="599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Transport in transverse direction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Intermediate concentration on tip of finger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8682C-FE7D-6430-5A06-AB1DE2954FCF}"/>
              </a:ext>
            </a:extLst>
          </p:cNvPr>
          <p:cNvSpPr txBox="1"/>
          <p:nvPr/>
        </p:nvSpPr>
        <p:spPr>
          <a:xfrm>
            <a:off x="482086" y="6382694"/>
            <a:ext cx="12024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2024 – F. </a:t>
            </a:r>
            <a:r>
              <a:rPr lang="en-GB" sz="2000" dirty="0" err="1"/>
              <a:t>Bakharev</a:t>
            </a:r>
            <a:r>
              <a:rPr lang="en-GB" sz="2000" dirty="0"/>
              <a:t>, D. Pavlov, A. </a:t>
            </a:r>
            <a:r>
              <a:rPr lang="en-GB" sz="2000" dirty="0" err="1"/>
              <a:t>Enin</a:t>
            </a:r>
            <a:r>
              <a:rPr lang="en-GB" sz="2000" dirty="0"/>
              <a:t>, S. </a:t>
            </a:r>
            <a:r>
              <a:rPr lang="en-GB" sz="2000" dirty="0" err="1"/>
              <a:t>Matveenko</a:t>
            </a:r>
            <a:r>
              <a:rPr lang="en-GB" sz="2000" dirty="0"/>
              <a:t>, </a:t>
            </a:r>
            <a:r>
              <a:rPr lang="en-GB" sz="2000" b="1" dirty="0"/>
              <a:t>Yu. Petrova</a:t>
            </a:r>
            <a:r>
              <a:rPr lang="en-GB" sz="2000" dirty="0"/>
              <a:t>, N. </a:t>
            </a:r>
            <a:r>
              <a:rPr lang="en-GB" sz="2000" dirty="0" err="1"/>
              <a:t>Rastegaev</a:t>
            </a:r>
            <a:r>
              <a:rPr lang="en-GB" sz="2000" dirty="0"/>
              <a:t>, S. </a:t>
            </a:r>
            <a:r>
              <a:rPr lang="en-GB" sz="2000" dirty="0" err="1"/>
              <a:t>Tikhomirov</a:t>
            </a:r>
            <a:r>
              <a:rPr lang="en-GB" sz="2000" dirty="0"/>
              <a:t> (JCAM)</a:t>
            </a:r>
            <a:endParaRPr lang="en-GB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06235A-FBC3-E952-2830-65B3839E3D6E}"/>
                  </a:ext>
                </a:extLst>
              </p:cNvPr>
              <p:cNvSpPr txBox="1"/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Estimates on the growth </a:t>
                </a:r>
                <a:r>
                  <a:rPr lang="en-GB" sz="2000" u="sng" dirty="0">
                    <a:solidFill>
                      <a:srgbClr val="FF0000"/>
                    </a:solidFill>
                  </a:rPr>
                  <a:t>(theory)</a:t>
                </a:r>
                <a:r>
                  <a:rPr lang="en-GB" sz="2000" u="sng" dirty="0"/>
                  <a:t>:</a:t>
                </a:r>
                <a:br>
                  <a:rPr lang="en-GB" sz="2000" u="sng" dirty="0"/>
                </a:br>
                <a:endParaRPr lang="en-US" sz="1000" dirty="0"/>
              </a:p>
              <a:p>
                <a:r>
                  <a:rPr lang="en-US" sz="2000" dirty="0"/>
                  <a:t>2005 – F. Otto, G. Menon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Full model (IPM)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Simplified</a:t>
                </a:r>
                <a:r>
                  <a:rPr lang="en-US" sz="2000" b="0" dirty="0"/>
                  <a:t> model (TFE)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06235A-FBC3-E952-2830-65B3839E3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blipFill>
                <a:blip r:embed="rId3"/>
                <a:stretch>
                  <a:fillRect l="-1052" t="-2033"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7B589-01A4-40CA-C466-CFDBECCC7F22}"/>
                  </a:ext>
                </a:extLst>
              </p:cNvPr>
              <p:cNvSpPr txBox="1"/>
              <p:nvPr/>
            </p:nvSpPr>
            <p:spPr>
              <a:xfrm>
                <a:off x="7489721" y="1824499"/>
                <a:ext cx="4477866" cy="724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Full model (</a:t>
                </a:r>
                <a:r>
                  <a:rPr lang="en-GB" sz="2000" b="0" dirty="0">
                    <a:ln>
                      <a:noFill/>
                    </a:ln>
                  </a:rPr>
                  <a:t>IPM, 2D)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0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GB" sz="2000" b="0" i="1" smtClean="0">
                        <a:ln>
                          <a:noFill/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≈0.67</m:t>
                    </m:r>
                  </m:oMath>
                </a14:m>
                <a:endParaRPr lang="en-GB" sz="2000" b="0" dirty="0">
                  <a:ln>
                    <a:noFill/>
                  </a:ln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b="0" dirty="0">
                    <a:ln>
                      <a:noFill/>
                    </a:ln>
                    <a:ea typeface="Cambria Math" panose="02040503050406030204" pitchFamily="18" charset="0"/>
                  </a:rPr>
                  <a:t>Full model (IPM, 3D)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0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GB" sz="2000" b="0" i="1" smtClean="0">
                        <a:ln>
                          <a:noFill/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≈0.43</m:t>
                    </m:r>
                  </m:oMath>
                </a14:m>
                <a:endParaRPr lang="en-GB" sz="2000" b="0" dirty="0">
                  <a:ln>
                    <a:noFill/>
                  </a:ln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7B589-01A4-40CA-C466-CFDBECCC7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721" y="1824499"/>
                <a:ext cx="4477866" cy="724942"/>
              </a:xfrm>
              <a:prstGeom prst="rect">
                <a:avLst/>
              </a:prstGeom>
              <a:blipFill>
                <a:blip r:embed="rId4"/>
                <a:stretch>
                  <a:fillRect l="-1226" t="-2521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78DD2EE-AB6D-2883-383F-862C27CF5681}"/>
              </a:ext>
            </a:extLst>
          </p:cNvPr>
          <p:cNvSpPr txBox="1"/>
          <p:nvPr/>
        </p:nvSpPr>
        <p:spPr>
          <a:xfrm>
            <a:off x="6990106" y="1109887"/>
            <a:ext cx="6209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u="sng" dirty="0"/>
              <a:t>Estimates on the growth </a:t>
            </a:r>
            <a:r>
              <a:rPr lang="en-GB" sz="2000" u="sng" dirty="0">
                <a:solidFill>
                  <a:srgbClr val="FF0000"/>
                </a:solidFill>
              </a:rPr>
              <a:t>(</a:t>
            </a:r>
            <a:r>
              <a:rPr lang="en-GB" sz="2000" u="sng" dirty="0" err="1">
                <a:solidFill>
                  <a:srgbClr val="FF0000"/>
                </a:solidFill>
              </a:rPr>
              <a:t>numerics</a:t>
            </a:r>
            <a:r>
              <a:rPr lang="en-GB" sz="2000" u="sng" dirty="0">
                <a:solidFill>
                  <a:srgbClr val="FF0000"/>
                </a:solidFill>
              </a:rPr>
              <a:t>)</a:t>
            </a:r>
            <a:r>
              <a:rPr lang="en-GB" sz="2000" u="sng" dirty="0"/>
              <a:t>:</a:t>
            </a:r>
            <a:endParaRPr lang="en-GB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8E7655-497C-A53D-539B-B829ED649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67" y="4263831"/>
            <a:ext cx="1956908" cy="1889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1EF5F9-DE21-2724-CDEE-007121597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941" y="4160340"/>
            <a:ext cx="2519507" cy="2071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234844-C032-9AF6-E474-E41231A85BAD}"/>
              </a:ext>
            </a:extLst>
          </p:cNvPr>
          <p:cNvSpPr txBox="1"/>
          <p:nvPr/>
        </p:nvSpPr>
        <p:spPr>
          <a:xfrm>
            <a:off x="4026763" y="3656708"/>
            <a:ext cx="6710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SLOW-DOWN of fingers…     Why?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03810-8119-38E1-58C1-03ED634E3D71}"/>
              </a:ext>
            </a:extLst>
          </p:cNvPr>
          <p:cNvSpPr txBox="1"/>
          <p:nvPr/>
        </p:nvSpPr>
        <p:spPr>
          <a:xfrm>
            <a:off x="458773" y="2826458"/>
            <a:ext cx="8617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Viscous fingering:</a:t>
            </a:r>
            <a:r>
              <a:rPr lang="en-GB" sz="2000" dirty="0"/>
              <a:t>       this gap in empirical and numerical estimates is even bigger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59C4C-E334-1D62-5F8F-26BEA7990C0B}"/>
              </a:ext>
            </a:extLst>
          </p:cNvPr>
          <p:cNvSpPr txBox="1"/>
          <p:nvPr/>
        </p:nvSpPr>
        <p:spPr>
          <a:xfrm>
            <a:off x="399781" y="4297638"/>
            <a:ext cx="368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Two (possible) mechanisms:</a:t>
            </a:r>
          </a:p>
        </p:txBody>
      </p:sp>
    </p:spTree>
    <p:extLst>
      <p:ext uri="{BB962C8B-B14F-4D97-AF65-F5344CB8AC3E}">
        <p14:creationId xmlns:p14="http://schemas.microsoft.com/office/powerpoint/2010/main" val="22531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D94F-60DF-705B-C9C9-22748CE2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0575-B6CC-24DE-9277-7337576C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						Outline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E4B05-78E0-FC9C-6E9C-715D4107E6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712563" y="5082148"/>
            <a:ext cx="2172058" cy="17758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6BB506-6B37-669B-BB86-335D24F97531}"/>
              </a:ext>
            </a:extLst>
          </p:cNvPr>
          <p:cNvSpPr txBox="1"/>
          <p:nvPr/>
        </p:nvSpPr>
        <p:spPr>
          <a:xfrm>
            <a:off x="3374654" y="1084167"/>
            <a:ext cx="57743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lvl="1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Miscible displacement in porous media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viscous fingering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gravitational fingering</a:t>
            </a:r>
            <a:br>
              <a:rPr lang="en-US" sz="2400" dirty="0">
                <a:solidFill>
                  <a:schemeClr val="bg2">
                    <a:lumMod val="90000"/>
                  </a:schemeClr>
                </a:solidFill>
              </a:rPr>
            </a:br>
            <a:br>
              <a:rPr lang="en-US" sz="1600" dirty="0"/>
            </a:b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Problem statement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Two-tubes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Main theorem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Proof: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traveling waves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slow-fast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geometric singular perturb. theory</a:t>
            </a:r>
          </a:p>
        </p:txBody>
      </p:sp>
      <p:pic>
        <p:nvPicPr>
          <p:cNvPr id="3" name="Picture 2" descr="A black and white diagram with white text&#10;&#10;Description automatically generated">
            <a:extLst>
              <a:ext uri="{FF2B5EF4-FFF2-40B4-BE49-F238E27FC236}">
                <a16:creationId xmlns:a16="http://schemas.microsoft.com/office/drawing/2014/main" id="{666D208A-485B-EDE0-35C6-BB5A35A694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701" y="3211258"/>
            <a:ext cx="1573161" cy="1775852"/>
          </a:xfrm>
          <a:prstGeom prst="rect">
            <a:avLst/>
          </a:prstGeom>
        </p:spPr>
      </p:pic>
      <p:pic>
        <p:nvPicPr>
          <p:cNvPr id="5" name="Picture 4" descr="A black and white image of a fire&#10;&#10;Description automatically generated">
            <a:extLst>
              <a:ext uri="{FF2B5EF4-FFF2-40B4-BE49-F238E27FC236}">
                <a16:creationId xmlns:a16="http://schemas.microsoft.com/office/drawing/2014/main" id="{F5D29205-C0A6-511C-1473-E05FEF975CB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4" b="26424"/>
          <a:stretch/>
        </p:blipFill>
        <p:spPr>
          <a:xfrm>
            <a:off x="9898652" y="1152323"/>
            <a:ext cx="1714500" cy="1775852"/>
          </a:xfrm>
          <a:prstGeom prst="rect">
            <a:avLst/>
          </a:prstGeom>
          <a:ln w="28575">
            <a:noFill/>
          </a:ln>
        </p:spPr>
      </p:pic>
      <p:pic>
        <p:nvPicPr>
          <p:cNvPr id="12" name="Picture 11" descr="A black and white image of grass&#10;&#10;Description automatically generated">
            <a:extLst>
              <a:ext uri="{FF2B5EF4-FFF2-40B4-BE49-F238E27FC236}">
                <a16:creationId xmlns:a16="http://schemas.microsoft.com/office/drawing/2014/main" id="{E585869E-5F27-94B0-3232-122DE4EB1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944" y="-545806"/>
            <a:ext cx="1714500" cy="7330440"/>
          </a:xfrm>
          <a:prstGeom prst="rect">
            <a:avLst/>
          </a:prstGeom>
        </p:spPr>
      </p:pic>
      <p:pic>
        <p:nvPicPr>
          <p:cNvPr id="17" name="Picture 16" descr="A black and white image of a fire&#10;&#10;Description automatically generated">
            <a:extLst>
              <a:ext uri="{FF2B5EF4-FFF2-40B4-BE49-F238E27FC236}">
                <a16:creationId xmlns:a16="http://schemas.microsoft.com/office/drawing/2014/main" id="{E4E27378-C805-082C-D7B1-02F0B99A5D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909" y="-121920"/>
            <a:ext cx="3429000" cy="7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zgif-3-246dbbc35d">
            <a:hlinkClick r:id="" action="ppaction://media"/>
            <a:extLst>
              <a:ext uri="{FF2B5EF4-FFF2-40B4-BE49-F238E27FC236}">
                <a16:creationId xmlns:a16="http://schemas.microsoft.com/office/drawing/2014/main" id="{E045644A-D8BF-AD77-1A4F-9C211571A1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025" r="17267" b="10139"/>
          <a:stretch/>
        </p:blipFill>
        <p:spPr>
          <a:xfrm flipV="1">
            <a:off x="8180135" y="1857270"/>
            <a:ext cx="2736000" cy="298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4000" dirty="0"/>
              <a:t>IDEA: semi-discrete model of gravitational fingering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B81EF6BD-2A2C-373C-0652-1D68B7324D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509224" y="1680064"/>
            <a:ext cx="3657201" cy="28835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B6A1D2-4837-642F-DBDC-84C99B67B363}"/>
              </a:ext>
            </a:extLst>
          </p:cNvPr>
          <p:cNvSpPr/>
          <p:nvPr/>
        </p:nvSpPr>
        <p:spPr>
          <a:xfrm rot="5400000">
            <a:off x="807744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0FEC85-DDB2-35A9-B6D0-F17C08A3E0FE}"/>
              </a:ext>
            </a:extLst>
          </p:cNvPr>
          <p:cNvSpPr/>
          <p:nvPr/>
        </p:nvSpPr>
        <p:spPr>
          <a:xfrm rot="5400000">
            <a:off x="920416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62218-EB59-9555-2CF7-78801997E3BE}"/>
              </a:ext>
            </a:extLst>
          </p:cNvPr>
          <p:cNvSpPr/>
          <p:nvPr/>
        </p:nvSpPr>
        <p:spPr>
          <a:xfrm rot="5400000">
            <a:off x="1044275" y="3066730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8AEFE-A00A-880D-1E73-66738D3116AF}"/>
              </a:ext>
            </a:extLst>
          </p:cNvPr>
          <p:cNvSpPr/>
          <p:nvPr/>
        </p:nvSpPr>
        <p:spPr>
          <a:xfrm rot="5400000">
            <a:off x="695072" y="3066731"/>
            <a:ext cx="2758855" cy="10964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A59E6F-FCAD-EE85-E5BA-187F779BDA03}"/>
                  </a:ext>
                </a:extLst>
              </p:cNvPr>
              <p:cNvSpPr txBox="1"/>
              <p:nvPr/>
            </p:nvSpPr>
            <p:spPr>
              <a:xfrm>
                <a:off x="440014" y="972178"/>
                <a:ext cx="382886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Discretize in horizontal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Take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tubes,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=2,3,4,…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A59E6F-FCAD-EE85-E5BA-187F779B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972178"/>
                <a:ext cx="3828869" cy="707886"/>
              </a:xfrm>
              <a:prstGeom prst="rect">
                <a:avLst/>
              </a:prstGeom>
              <a:blipFill>
                <a:blip r:embed="rId7"/>
                <a:stretch>
                  <a:fillRect l="-1433" t="-4274" r="-1115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63BA8D-5514-80DF-E0C9-60D069D96C99}"/>
                  </a:ext>
                </a:extLst>
              </p:cNvPr>
              <p:cNvSpPr txBox="1"/>
              <p:nvPr/>
            </p:nvSpPr>
            <p:spPr>
              <a:xfrm>
                <a:off x="8693190" y="1027559"/>
                <a:ext cx="28232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For simplicity,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63BA8D-5514-80DF-E0C9-60D069D9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90" y="1027559"/>
                <a:ext cx="2823209" cy="400110"/>
              </a:xfrm>
              <a:prstGeom prst="rect">
                <a:avLst/>
              </a:prstGeom>
              <a:blipFill>
                <a:blip r:embed="rId8"/>
                <a:stretch>
                  <a:fillRect l="-1944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C93C807-486A-3C48-FBB7-030652D1B6D4}"/>
              </a:ext>
            </a:extLst>
          </p:cNvPr>
          <p:cNvSpPr txBox="1"/>
          <p:nvPr/>
        </p:nvSpPr>
        <p:spPr>
          <a:xfrm>
            <a:off x="10225425" y="1898767"/>
            <a:ext cx="25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9379C-2E47-6983-326B-BEAE04988B5A}"/>
              </a:ext>
            </a:extLst>
          </p:cNvPr>
          <p:cNvSpPr txBox="1"/>
          <p:nvPr/>
        </p:nvSpPr>
        <p:spPr>
          <a:xfrm>
            <a:off x="637055" y="1772278"/>
            <a:ext cx="27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EBF59-7721-31AD-2B3F-D8375ABAC0D9}"/>
              </a:ext>
            </a:extLst>
          </p:cNvPr>
          <p:cNvSpPr txBox="1"/>
          <p:nvPr/>
        </p:nvSpPr>
        <p:spPr>
          <a:xfrm>
            <a:off x="557121" y="4127805"/>
            <a:ext cx="449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-1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/>
              <p:nvPr/>
            </p:nvSpPr>
            <p:spPr>
              <a:xfrm>
                <a:off x="8427069" y="2951389"/>
                <a:ext cx="9442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069" y="2951389"/>
                <a:ext cx="94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/>
              <p:nvPr/>
            </p:nvSpPr>
            <p:spPr>
              <a:xfrm>
                <a:off x="9768179" y="2964917"/>
                <a:ext cx="9442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179" y="2964917"/>
                <a:ext cx="944246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EC7F8-74A0-FD27-4C38-EEC2A860D118}"/>
                  </a:ext>
                </a:extLst>
              </p:cNvPr>
              <p:cNvSpPr txBox="1"/>
              <p:nvPr/>
            </p:nvSpPr>
            <p:spPr>
              <a:xfrm>
                <a:off x="7861964" y="4764154"/>
                <a:ext cx="43259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/>
                  <a:t>We observe two traveling waves: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EC7F8-74A0-FD27-4C38-EEC2A860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64" y="4764154"/>
                <a:ext cx="4325973" cy="707886"/>
              </a:xfrm>
              <a:prstGeom prst="rect">
                <a:avLst/>
              </a:prstGeom>
              <a:blipFill>
                <a:blip r:embed="rId12"/>
                <a:stretch>
                  <a:fillRect t="-5172" b="-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0666E15-C2CC-94C9-ECAC-CDEC11BBECC6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7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BCC38-A112-9285-07BC-8A94DB54C397}"/>
              </a:ext>
            </a:extLst>
          </p:cNvPr>
          <p:cNvSpPr txBox="1"/>
          <p:nvPr/>
        </p:nvSpPr>
        <p:spPr>
          <a:xfrm>
            <a:off x="0" y="5081917"/>
            <a:ext cx="1229918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0" i="0" u="none" strike="noStrike" baseline="0" dirty="0">
                <a:latin typeface="SFSS1095"/>
              </a:rPr>
              <a:t>       Tubes</a:t>
            </a:r>
            <a:r>
              <a:rPr lang="en-GB" sz="2000" b="0" i="0" u="none" strike="noStrike" dirty="0">
                <a:latin typeface="SFSS1095"/>
              </a:rPr>
              <a:t> (</a:t>
            </a:r>
            <a:r>
              <a:rPr lang="en-GB" sz="2000" b="0" i="0" u="none" strike="noStrike" baseline="0" dirty="0">
                <a:latin typeface="SFSS1095"/>
              </a:rPr>
              <a:t>layer</a:t>
            </a:r>
            <a:r>
              <a:rPr lang="en-GB" sz="2000" dirty="0">
                <a:latin typeface="SFSS1095"/>
              </a:rPr>
              <a:t>, </a:t>
            </a:r>
            <a:r>
              <a:rPr lang="en-GB" sz="2000" b="0" i="0" u="none" strike="noStrike" baseline="0" dirty="0">
                <a:latin typeface="SFSS1095"/>
              </a:rPr>
              <a:t>lane,…) models:</a:t>
            </a:r>
          </a:p>
          <a:p>
            <a:pPr algn="l"/>
            <a:endParaRPr lang="en-GB" sz="1000" dirty="0"/>
          </a:p>
          <a:p>
            <a:r>
              <a:rPr lang="en-GB" sz="2000" dirty="0">
                <a:latin typeface="SFSS1095"/>
              </a:rPr>
              <a:t>1995 — Y. Yortsos “A theoretical analysis of vertical flow equilibrium”</a:t>
            </a:r>
            <a:br>
              <a:rPr lang="en-GB" sz="2000" dirty="0">
                <a:latin typeface="SFSS1095"/>
              </a:rPr>
            </a:br>
            <a:r>
              <a:rPr lang="en-GB" sz="2000" dirty="0">
                <a:latin typeface="SFSS1095"/>
              </a:rPr>
              <a:t>2006 — J.C. Da Mota, S. </a:t>
            </a:r>
            <a:r>
              <a:rPr lang="en-GB" sz="2000" dirty="0" err="1">
                <a:latin typeface="SFSS1095"/>
              </a:rPr>
              <a:t>Schecter</a:t>
            </a:r>
            <a:r>
              <a:rPr lang="en-GB" sz="2000" dirty="0">
                <a:latin typeface="SFSS1095"/>
              </a:rPr>
              <a:t> “Combustion fronts in a porous medium with two layers”</a:t>
            </a:r>
          </a:p>
          <a:p>
            <a:r>
              <a:rPr lang="en-GB" sz="2000" dirty="0">
                <a:latin typeface="SFSS1095"/>
              </a:rPr>
              <a:t>2019 </a:t>
            </a:r>
            <a:r>
              <a:rPr lang="en-GB" sz="2000" b="0" i="0" u="none" strike="noStrike" baseline="0" dirty="0">
                <a:latin typeface="SFSS1095"/>
              </a:rPr>
              <a:t>— A. </a:t>
            </a:r>
            <a:r>
              <a:rPr lang="en-GB" sz="2000" b="0" i="0" u="none" strike="noStrike" baseline="0" dirty="0" err="1">
                <a:latin typeface="SFSS1095"/>
              </a:rPr>
              <a:t>Armiti</a:t>
            </a:r>
            <a:r>
              <a:rPr lang="en-GB" sz="2000" b="0" i="0" u="none" strike="noStrike" baseline="0" dirty="0">
                <a:latin typeface="SFSS1095"/>
              </a:rPr>
              <a:t>-Juber, C. Rohde </a:t>
            </a:r>
            <a:r>
              <a:rPr lang="en-GB" sz="2000" dirty="0">
                <a:latin typeface="SFSS1095"/>
              </a:rPr>
              <a:t> “On Darcy- and Brinkman-type models for two-phase flow in </a:t>
            </a:r>
            <a:r>
              <a:rPr lang="en-GB" sz="2000" dirty="0" err="1">
                <a:latin typeface="SFSS1095"/>
              </a:rPr>
              <a:t>asympt</a:t>
            </a:r>
            <a:r>
              <a:rPr lang="en-GB" sz="2000" dirty="0">
                <a:latin typeface="SFSS1095"/>
              </a:rPr>
              <a:t>. flat domains”</a:t>
            </a:r>
            <a:endParaRPr lang="en-GB" sz="2000" b="0" i="0" u="none" strike="noStrike" baseline="0" dirty="0">
              <a:latin typeface="SFSS1095"/>
            </a:endParaRPr>
          </a:p>
          <a:p>
            <a:pPr algn="l"/>
            <a:r>
              <a:rPr lang="en-GB" sz="2000" b="0" i="0" u="none" strike="noStrike" baseline="0" dirty="0">
                <a:latin typeface="SFSS1095"/>
              </a:rPr>
              <a:t>2019 — H. Holden, N. </a:t>
            </a:r>
            <a:r>
              <a:rPr lang="en-GB" sz="2000" b="0" i="0" u="none" strike="noStrike" baseline="0" dirty="0" err="1">
                <a:latin typeface="SFSS1095"/>
              </a:rPr>
              <a:t>Risebro</a:t>
            </a:r>
            <a:r>
              <a:rPr lang="en-GB" sz="2000" b="0" i="0" u="none" strike="noStrike" baseline="0" dirty="0">
                <a:latin typeface="SFSS1095"/>
              </a:rPr>
              <a:t> “Models for dense multilane vehicular traffic”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EAF832-68D9-098A-041C-FAD0528695A3}"/>
              </a:ext>
            </a:extLst>
          </p:cNvPr>
          <p:cNvGrpSpPr/>
          <p:nvPr/>
        </p:nvGrpSpPr>
        <p:grpSpPr>
          <a:xfrm>
            <a:off x="4817009" y="995696"/>
            <a:ext cx="2415630" cy="4506002"/>
            <a:chOff x="4817009" y="995696"/>
            <a:chExt cx="2415630" cy="450600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2BF410B-CB95-96DA-E1DB-958B3E490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87842" y="1673999"/>
              <a:ext cx="1594950" cy="31385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986E06F-00E9-F7E8-F628-221B5E7411BE}"/>
                    </a:ext>
                  </a:extLst>
                </p:cNvPr>
                <p:cNvSpPr txBox="1"/>
                <p:nvPr/>
              </p:nvSpPr>
              <p:spPr>
                <a:xfrm>
                  <a:off x="4817009" y="2596159"/>
                  <a:ext cx="595667" cy="2452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986E06F-00E9-F7E8-F628-221B5E741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009" y="2596159"/>
                  <a:ext cx="595667" cy="245222"/>
                </a:xfrm>
                <a:prstGeom prst="rect">
                  <a:avLst/>
                </a:prstGeom>
                <a:blipFill>
                  <a:blip r:embed="rId14"/>
                  <a:stretch>
                    <a:fillRect l="-12245" r="-12245" b="-2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3DC1C62-C61A-7061-7B7C-0D22CACBED1F}"/>
                </a:ext>
              </a:extLst>
            </p:cNvPr>
            <p:cNvCxnSpPr>
              <a:cxnSpLocks/>
            </p:cNvCxnSpPr>
            <p:nvPr/>
          </p:nvCxnSpPr>
          <p:spPr>
            <a:xfrm>
              <a:off x="5518017" y="2598402"/>
              <a:ext cx="0" cy="2746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00D29D-CF46-80B9-787F-976AC1DEE55A}"/>
                </a:ext>
              </a:extLst>
            </p:cNvPr>
            <p:cNvSpPr txBox="1"/>
            <p:nvPr/>
          </p:nvSpPr>
          <p:spPr>
            <a:xfrm>
              <a:off x="5058706" y="995696"/>
              <a:ext cx="21739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Limit of </a:t>
              </a:r>
            </a:p>
            <a:p>
              <a:pPr algn="ctr"/>
              <a:r>
                <a:rPr lang="en-GB" sz="2000" dirty="0"/>
                <a:t>numerical scheme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6DE310-7CA7-0666-0622-EB73AE0B8C06}"/>
                </a:ext>
              </a:extLst>
            </p:cNvPr>
            <p:cNvSpPr txBox="1"/>
            <p:nvPr/>
          </p:nvSpPr>
          <p:spPr>
            <a:xfrm>
              <a:off x="5252274" y="4793812"/>
              <a:ext cx="18899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/>
                <a:t>Finite volume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/>
                <a:t>Upwind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A200D0-4E9A-2004-80F8-A116BAC1F30F}"/>
                </a:ext>
              </a:extLst>
            </p:cNvPr>
            <p:cNvCxnSpPr>
              <a:cxnSpLocks/>
            </p:cNvCxnSpPr>
            <p:nvPr/>
          </p:nvCxnSpPr>
          <p:spPr>
            <a:xfrm>
              <a:off x="5573436" y="4664107"/>
              <a:ext cx="36739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4BB296-CF6B-C6CF-D211-58F51C5E8CC0}"/>
                    </a:ext>
                  </a:extLst>
                </p:cNvPr>
                <p:cNvSpPr txBox="1"/>
                <p:nvPr/>
              </p:nvSpPr>
              <p:spPr>
                <a:xfrm>
                  <a:off x="5942688" y="4530204"/>
                  <a:ext cx="9509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GB" dirty="0"/>
                    <a:t> - fix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4BB296-CF6B-C6CF-D211-58F51C5E8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688" y="4530204"/>
                  <a:ext cx="950901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160F230-6976-06A8-0C9D-F573B69DD5AE}"/>
              </a:ext>
            </a:extLst>
          </p:cNvPr>
          <p:cNvSpPr txBox="1"/>
          <p:nvPr/>
        </p:nvSpPr>
        <p:spPr>
          <a:xfrm>
            <a:off x="10152839" y="3904478"/>
            <a:ext cx="64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-1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/>
              <p:nvPr/>
            </p:nvSpPr>
            <p:spPr>
              <a:xfrm>
                <a:off x="10769445" y="2378797"/>
                <a:ext cx="1418492" cy="408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5" y="2378797"/>
                <a:ext cx="1418492" cy="408638"/>
              </a:xfrm>
              <a:prstGeom prst="rect">
                <a:avLst/>
              </a:prstGeom>
              <a:blipFill>
                <a:blip r:embed="rId16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/>
              <p:nvPr/>
            </p:nvSpPr>
            <p:spPr>
              <a:xfrm>
                <a:off x="10769445" y="3537499"/>
                <a:ext cx="1418491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5" y="3537499"/>
                <a:ext cx="1418491" cy="405624"/>
              </a:xfrm>
              <a:prstGeom prst="rect">
                <a:avLst/>
              </a:prstGeom>
              <a:blipFill>
                <a:blip r:embed="rId1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FDA950C-20E1-3129-91F6-E031189170E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2" grpId="0"/>
      <p:bldP spid="6" grpId="0"/>
      <p:bldP spid="13" grpId="0"/>
      <p:bldP spid="14" grpId="0"/>
      <p:bldP spid="3" grpId="0"/>
      <p:bldP spid="33" grpId="0"/>
      <p:bldP spid="8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blipFill>
                <a:blip r:embed="rId3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251" y="1282154"/>
            <a:ext cx="114882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blipFill>
                <a:blip r:embed="rId5"/>
                <a:stretch>
                  <a:fillRect l="-4000" t="-2222" r="-112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blipFill>
                <a:blip r:embed="rId6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10292567" y="2589108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11174689" y="2594581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blipFill>
                <a:blip r:embed="rId7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blipFill>
                <a:blip r:embed="rId8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7959475" y="2286348"/>
            <a:ext cx="596686" cy="416379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7950823" y="1873853"/>
            <a:ext cx="605338" cy="376762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85093-0284-CEE7-4FD1-ADD831BF57F6}"/>
              </a:ext>
            </a:extLst>
          </p:cNvPr>
          <p:cNvGrpSpPr/>
          <p:nvPr/>
        </p:nvGrpSpPr>
        <p:grpSpPr>
          <a:xfrm>
            <a:off x="8073380" y="5261595"/>
            <a:ext cx="3635297" cy="1481688"/>
            <a:chOff x="-261950" y="3543445"/>
            <a:chExt cx="5317260" cy="148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/>
                <p:nvPr/>
              </p:nvSpPr>
              <p:spPr>
                <a:xfrm>
                  <a:off x="-261950" y="3543445"/>
                  <a:ext cx="5317260" cy="148168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&gt;0,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&lt;0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950" y="3543445"/>
                  <a:ext cx="5317260" cy="14816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3FF907-5020-BBA8-5DDC-FA36E864F1C7}"/>
                </a:ext>
              </a:extLst>
            </p:cNvPr>
            <p:cNvSpPr/>
            <p:nvPr/>
          </p:nvSpPr>
          <p:spPr>
            <a:xfrm>
              <a:off x="-143880" y="4098053"/>
              <a:ext cx="564133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B6A9E4-46EE-D285-3B1C-5100484E099F}"/>
              </a:ext>
            </a:extLst>
          </p:cNvPr>
          <p:cNvGrpSpPr/>
          <p:nvPr/>
        </p:nvGrpSpPr>
        <p:grpSpPr>
          <a:xfrm>
            <a:off x="335842" y="3025485"/>
            <a:ext cx="6629624" cy="830997"/>
            <a:chOff x="5589348" y="-540080"/>
            <a:chExt cx="662962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/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−(0,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blipFill>
                  <a:blip r:embed="rId10"/>
                  <a:stretch>
                    <a:fillRect r="-481" b="-21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/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GB" sz="2400" dirty="0"/>
                    <a:t> </a:t>
                  </a:r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blipFill>
                  <a:blip r:embed="rId11"/>
                  <a:stretch>
                    <a:fillRect l="-2435" t="-6569" r="-1370" b="-153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/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/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blipFill>
                <a:blip r:embed="rId13"/>
                <a:stretch>
                  <a:fillRect l="-7031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/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blipFill>
                <a:blip r:embed="rId14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/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/>
              <p:nvPr/>
            </p:nvSpPr>
            <p:spPr>
              <a:xfrm>
                <a:off x="4433162" y="4694641"/>
                <a:ext cx="2246705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62" y="4694641"/>
                <a:ext cx="2246705" cy="7248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065C9E0-2545-AF56-2523-00A125681E12}"/>
              </a:ext>
            </a:extLst>
          </p:cNvPr>
          <p:cNvSpPr/>
          <p:nvPr/>
        </p:nvSpPr>
        <p:spPr>
          <a:xfrm>
            <a:off x="5801684" y="5057048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67F11-CA88-C9DD-9CF3-935CFDAE96DE}"/>
              </a:ext>
            </a:extLst>
          </p:cNvPr>
          <p:cNvSpPr/>
          <p:nvPr/>
        </p:nvSpPr>
        <p:spPr>
          <a:xfrm>
            <a:off x="7535214" y="436696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/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  -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blipFill>
                <a:blip r:embed="rId17"/>
                <a:stretch>
                  <a:fillRect l="-867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14:cNvPr>
              <p14:cNvContentPartPr/>
              <p14:nvPr/>
            </p14:nvContentPartPr>
            <p14:xfrm>
              <a:off x="10231655" y="1062999"/>
              <a:ext cx="121680" cy="27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22655" y="1054359"/>
                <a:ext cx="13932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22F84-E4F3-D5CA-4FF5-AD3078F20E42}"/>
              </a:ext>
            </a:extLst>
          </p:cNvPr>
          <p:cNvGrpSpPr/>
          <p:nvPr/>
        </p:nvGrpSpPr>
        <p:grpSpPr>
          <a:xfrm>
            <a:off x="304518" y="1040493"/>
            <a:ext cx="7590134" cy="830997"/>
            <a:chOff x="5603118" y="938111"/>
            <a:chExt cx="759013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/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GB" sz="2400" b="0" dirty="0"/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blipFill>
                  <a:blip r:embed="rId21"/>
                  <a:stretch>
                    <a:fillRect l="-2450" t="-7353" r="-1378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/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blipFill>
                <a:blip r:embed="rId22"/>
                <a:stretch>
                  <a:fillRect l="-3571" r="-178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/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GB" sz="2400" dirty="0"/>
                  <a:t>Original equation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r>
                  <a:rPr lang="en-GB" sz="2400" dirty="0"/>
                  <a:t>       Two-tubes equations</a:t>
                </a:r>
                <a:r>
                  <a:rPr lang="ru-RU" sz="2400" dirty="0"/>
                  <a:t> </a:t>
                </a:r>
                <a:r>
                  <a:rPr lang="en-GB" sz="2400" dirty="0"/>
                  <a:t>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blipFill>
                <a:blip r:embed="rId23"/>
                <a:stretch>
                  <a:fillRect l="-2432" t="-7353" r="-1368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/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blipFill>
                <a:blip r:embed="rId2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/>
              <p:nvPr/>
            </p:nvSpPr>
            <p:spPr>
              <a:xfrm>
                <a:off x="4483041" y="6075208"/>
                <a:ext cx="2160656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41" y="6075208"/>
                <a:ext cx="2160656" cy="72481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/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blipFill>
                <a:blip r:embed="rId26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/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blipFill>
                <a:blip r:embed="rId2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EAC53A-8978-898E-AC6B-42977B703666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8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4CDFD7-EC64-00A2-6BD2-15DB1E4C0BE0}"/>
              </a:ext>
            </a:extLst>
          </p:cNvPr>
          <p:cNvSpPr/>
          <p:nvPr/>
        </p:nvSpPr>
        <p:spPr>
          <a:xfrm>
            <a:off x="5532310" y="6425642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F623B6-C572-16D2-2ACD-0AB49486C61A}"/>
              </a:ext>
            </a:extLst>
          </p:cNvPr>
          <p:cNvSpPr/>
          <p:nvPr/>
        </p:nvSpPr>
        <p:spPr>
          <a:xfrm>
            <a:off x="9044354" y="5647863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67AE88-5B6D-07C6-69B2-260839AD25ED}"/>
              </a:ext>
            </a:extLst>
          </p:cNvPr>
          <p:cNvSpPr/>
          <p:nvPr/>
        </p:nvSpPr>
        <p:spPr>
          <a:xfrm>
            <a:off x="9057748" y="6303872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C6343E-560D-BEC0-7190-D07FD418C08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7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1" grpId="0"/>
      <p:bldP spid="3" grpId="0" animBg="1"/>
      <p:bldP spid="6" grpId="0" animBg="1"/>
      <p:bldP spid="7" grpId="0"/>
      <p:bldP spid="50" grpId="0"/>
      <p:bldP spid="51" grpId="0" animBg="1"/>
      <p:bldP spid="52" grpId="0"/>
      <p:bldP spid="4" grpId="0" animBg="1"/>
      <p:bldP spid="5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blipFill>
                <a:blip r:embed="rId3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7959475" y="2286348"/>
            <a:ext cx="596686" cy="416379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7950823" y="1873853"/>
            <a:ext cx="605338" cy="376762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B6A9E4-46EE-D285-3B1C-5100484E099F}"/>
              </a:ext>
            </a:extLst>
          </p:cNvPr>
          <p:cNvGrpSpPr/>
          <p:nvPr/>
        </p:nvGrpSpPr>
        <p:grpSpPr>
          <a:xfrm>
            <a:off x="335842" y="3025485"/>
            <a:ext cx="6629624" cy="830997"/>
            <a:chOff x="5589348" y="-540080"/>
            <a:chExt cx="662962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/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−(0,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blipFill>
                  <a:blip r:embed="rId10"/>
                  <a:stretch>
                    <a:fillRect r="-481" b="-21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/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GB" sz="2400" dirty="0"/>
                    <a:t> </a:t>
                  </a:r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blipFill>
                  <a:blip r:embed="rId11"/>
                  <a:stretch>
                    <a:fillRect l="-2435" t="-6569" r="-1370" b="-153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/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/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/>
              <p:nvPr/>
            </p:nvSpPr>
            <p:spPr>
              <a:xfrm>
                <a:off x="4820021" y="4694641"/>
                <a:ext cx="1816523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21" y="4694641"/>
                <a:ext cx="1816523" cy="7248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065C9E0-2545-AF56-2523-00A125681E12}"/>
              </a:ext>
            </a:extLst>
          </p:cNvPr>
          <p:cNvSpPr/>
          <p:nvPr/>
        </p:nvSpPr>
        <p:spPr>
          <a:xfrm>
            <a:off x="5761928" y="5057048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67F11-CA88-C9DD-9CF3-935CFDAE96DE}"/>
              </a:ext>
            </a:extLst>
          </p:cNvPr>
          <p:cNvSpPr/>
          <p:nvPr/>
        </p:nvSpPr>
        <p:spPr>
          <a:xfrm>
            <a:off x="7535214" y="436696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/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  -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blipFill>
                <a:blip r:embed="rId17"/>
                <a:stretch>
                  <a:fillRect l="-867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22F84-E4F3-D5CA-4FF5-AD3078F20E42}"/>
              </a:ext>
            </a:extLst>
          </p:cNvPr>
          <p:cNvGrpSpPr/>
          <p:nvPr/>
        </p:nvGrpSpPr>
        <p:grpSpPr>
          <a:xfrm>
            <a:off x="304518" y="1040493"/>
            <a:ext cx="7590134" cy="830997"/>
            <a:chOff x="5603118" y="938111"/>
            <a:chExt cx="759013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/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GB" sz="2400" b="0" dirty="0"/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blipFill>
                  <a:blip r:embed="rId21"/>
                  <a:stretch>
                    <a:fillRect l="-2450" t="-7353" r="-1378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/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GB" sz="2400" dirty="0"/>
                  <a:t>Original equation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r>
                  <a:rPr lang="en-GB" sz="2400" dirty="0"/>
                  <a:t>       Two-tubes equations</a:t>
                </a:r>
                <a:r>
                  <a:rPr lang="ru-RU" sz="2400" dirty="0"/>
                  <a:t> </a:t>
                </a:r>
                <a:r>
                  <a:rPr lang="en-GB" sz="2400" dirty="0"/>
                  <a:t>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blipFill>
                <a:blip r:embed="rId23"/>
                <a:stretch>
                  <a:fillRect l="-2432" t="-7353" r="-1368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/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blipFill>
                <a:blip r:embed="rId2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/>
              <p:nvPr/>
            </p:nvSpPr>
            <p:spPr>
              <a:xfrm>
                <a:off x="4430157" y="6215042"/>
                <a:ext cx="2132250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       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157" y="6215042"/>
                <a:ext cx="2132250" cy="490840"/>
              </a:xfrm>
              <a:prstGeom prst="rect">
                <a:avLst/>
              </a:prstGeom>
              <a:blipFill>
                <a:blip r:embed="rId2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/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blipFill>
                <a:blip r:embed="rId26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EAC53A-8978-898E-AC6B-42977B703666}"/>
              </a:ext>
            </a:extLst>
          </p:cNvPr>
          <p:cNvSpPr txBox="1"/>
          <p:nvPr/>
        </p:nvSpPr>
        <p:spPr>
          <a:xfrm>
            <a:off x="11739700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8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138BF-892B-497F-48C4-5293E19DDA14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048AFD-07B4-6A56-1268-AFB08319D91D}"/>
                  </a:ext>
                </a:extLst>
              </p:cNvPr>
              <p:cNvSpPr txBox="1"/>
              <p:nvPr/>
            </p:nvSpPr>
            <p:spPr>
              <a:xfrm>
                <a:off x="4259493" y="4612759"/>
                <a:ext cx="742063" cy="888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048AFD-07B4-6A56-1268-AFB08319D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93" y="4612759"/>
                <a:ext cx="742063" cy="8885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20EA10-9927-E69C-A5F4-2DCF0C2C3166}"/>
                  </a:ext>
                </a:extLst>
              </p:cNvPr>
              <p:cNvSpPr txBox="1"/>
              <p:nvPr/>
            </p:nvSpPr>
            <p:spPr>
              <a:xfrm>
                <a:off x="5301468" y="6018527"/>
                <a:ext cx="742063" cy="888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20EA10-9927-E69C-A5F4-2DCF0C2C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68" y="6018527"/>
                <a:ext cx="742063" cy="8885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193DF26-DD9D-6A37-0E5B-1148451EC4EE}"/>
              </a:ext>
            </a:extLst>
          </p:cNvPr>
          <p:cNvGrpSpPr/>
          <p:nvPr/>
        </p:nvGrpSpPr>
        <p:grpSpPr>
          <a:xfrm>
            <a:off x="8073380" y="5261595"/>
            <a:ext cx="3784749" cy="1486689"/>
            <a:chOff x="-261950" y="3543445"/>
            <a:chExt cx="5535860" cy="1486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4AA0549-78A5-FA93-327A-EF145C8E82DF}"/>
                    </a:ext>
                  </a:extLst>
                </p:cNvPr>
                <p:cNvSpPr txBox="1"/>
                <p:nvPr/>
              </p:nvSpPr>
              <p:spPr>
                <a:xfrm>
                  <a:off x="-261950" y="3543445"/>
                  <a:ext cx="5535860" cy="148668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  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&gt;0,</m:t>
                                    </m:r>
                                  </m:e>
                                  <m:e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den>
                                    </m:f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  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&lt;0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4AA0549-78A5-FA93-327A-EF145C8E8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950" y="3543445"/>
                  <a:ext cx="5535860" cy="148668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00D46B-0D1D-0411-0091-8A4B167011A5}"/>
                </a:ext>
              </a:extLst>
            </p:cNvPr>
            <p:cNvSpPr/>
            <p:nvPr/>
          </p:nvSpPr>
          <p:spPr>
            <a:xfrm>
              <a:off x="-201201" y="4098053"/>
              <a:ext cx="564133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F6FFDFF4-CC7E-7187-8E10-5BF5FB248E9A}"/>
              </a:ext>
            </a:extLst>
          </p:cNvPr>
          <p:cNvSpPr/>
          <p:nvPr/>
        </p:nvSpPr>
        <p:spPr>
          <a:xfrm>
            <a:off x="9044354" y="5647863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611365E-379A-F54A-7FBF-ABFB3931D824}"/>
              </a:ext>
            </a:extLst>
          </p:cNvPr>
          <p:cNvSpPr/>
          <p:nvPr/>
        </p:nvSpPr>
        <p:spPr>
          <a:xfrm>
            <a:off x="9057748" y="6303872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576A08-F2D7-6A22-07A2-91BAEF38E73F}"/>
              </a:ext>
            </a:extLst>
          </p:cNvPr>
          <p:cNvSpPr/>
          <p:nvPr/>
        </p:nvSpPr>
        <p:spPr>
          <a:xfrm>
            <a:off x="8994081" y="5364588"/>
            <a:ext cx="580409" cy="1360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49660F6-427D-378D-077A-47FDC34A3D9A}"/>
                  </a:ext>
                </a:extLst>
              </p:cNvPr>
              <p:cNvSpPr txBox="1"/>
              <p:nvPr/>
            </p:nvSpPr>
            <p:spPr>
              <a:xfrm>
                <a:off x="8971237" y="5198312"/>
                <a:ext cx="742063" cy="888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49660F6-427D-378D-077A-47FDC34A3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237" y="5198312"/>
                <a:ext cx="742063" cy="8885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69E74D-C4D0-B633-1E76-88B28ECC0BA1}"/>
                  </a:ext>
                </a:extLst>
              </p:cNvPr>
              <p:cNvSpPr txBox="1"/>
              <p:nvPr/>
            </p:nvSpPr>
            <p:spPr>
              <a:xfrm>
                <a:off x="8972154" y="5902291"/>
                <a:ext cx="742063" cy="888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69E74D-C4D0-B633-1E76-88B28ECC0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154" y="5902291"/>
                <a:ext cx="742063" cy="8885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514E83-3AF0-5D35-56AF-F08AF72A1CA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80251" y="1282154"/>
            <a:ext cx="114882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ED99B-F0C7-8A8A-2233-41C9D850E653}"/>
                  </a:ext>
                </a:extLst>
              </p:cNvPr>
              <p:cNvSpPr txBox="1"/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ED99B-F0C7-8A8A-2233-41C9D850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blipFill>
                <a:blip r:embed="rId25"/>
                <a:stretch>
                  <a:fillRect l="-4000" t="-2222" r="-112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9D393D-7FDD-38B7-ADB1-EEF9DA14795A}"/>
                  </a:ext>
                </a:extLst>
              </p:cNvPr>
              <p:cNvSpPr txBox="1"/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9D393D-7FDD-38B7-ADB1-EEF9DA147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blipFill>
                <a:blip r:embed="rId29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9770FF-1A55-2698-2318-6AB101329665}"/>
              </a:ext>
            </a:extLst>
          </p:cNvPr>
          <p:cNvCxnSpPr/>
          <p:nvPr/>
        </p:nvCxnSpPr>
        <p:spPr>
          <a:xfrm>
            <a:off x="10292567" y="2589108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633AA9-E72D-3161-5EAC-DFA28779BB5B}"/>
              </a:ext>
            </a:extLst>
          </p:cNvPr>
          <p:cNvCxnSpPr/>
          <p:nvPr/>
        </p:nvCxnSpPr>
        <p:spPr>
          <a:xfrm>
            <a:off x="11174689" y="2594581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C9E91F-5FB7-D454-1062-A340CFD3B04E}"/>
                  </a:ext>
                </a:extLst>
              </p:cNvPr>
              <p:cNvSpPr txBox="1"/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C9E91F-5FB7-D454-1062-A340CFD3B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blipFill>
                <a:blip r:embed="rId30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28F0E0-925C-70C9-19E7-0AB83181882F}"/>
                  </a:ext>
                </a:extLst>
              </p:cNvPr>
              <p:cNvSpPr txBox="1"/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28F0E0-925C-70C9-19E7-0AB831818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blipFill>
                <a:blip r:embed="rId35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B558DF-E271-ECAD-8C4F-A0218654F40B}"/>
                  </a:ext>
                </a:extLst>
              </p:cNvPr>
              <p:cNvSpPr txBox="1"/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B558DF-E271-ECAD-8C4F-A0218654F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blipFill>
                <a:blip r:embed="rId32"/>
                <a:stretch>
                  <a:fillRect l="-7031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02FB8B-819C-C3E4-EC8E-90ED768FB1CA}"/>
                  </a:ext>
                </a:extLst>
              </p:cNvPr>
              <p:cNvSpPr txBox="1"/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02FB8B-819C-C3E4-EC8E-90ED768F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blipFill>
                <a:blip r:embed="rId33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29D43C9-EA7F-043F-6268-AA6D94461255}"/>
                  </a:ext>
                </a:extLst>
              </p14:cNvPr>
              <p14:cNvContentPartPr/>
              <p14:nvPr/>
            </p14:nvContentPartPr>
            <p14:xfrm>
              <a:off x="10231655" y="1062999"/>
              <a:ext cx="121680" cy="270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29D43C9-EA7F-043F-6268-AA6D9446125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222655" y="1053999"/>
                <a:ext cx="1393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08C5D9-8C64-277E-ED53-217FD1DBD184}"/>
                  </a:ext>
                </a:extLst>
              </p:cNvPr>
              <p:cNvSpPr txBox="1"/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08C5D9-8C64-277E-ED53-217FD1DBD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blipFill>
                <a:blip r:embed="rId38"/>
                <a:stretch>
                  <a:fillRect l="-3571" r="-178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C84F2B8-37A1-175F-88D5-0028F6F14074}"/>
                  </a:ext>
                </a:extLst>
              </p:cNvPr>
              <p:cNvSpPr txBox="1"/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C84F2B8-37A1-175F-88D5-0028F6F14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blipFill>
                <a:blip r:embed="rId3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09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AEA203-1F5C-E003-BE5E-C319F613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8588951" y="4278630"/>
            <a:ext cx="3399094" cy="2403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5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/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blipFill>
                <a:blip r:embed="rId9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/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/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/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/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D37BAC64-9D42-FA0A-AE60-229B63A09F63}"/>
              </a:ext>
            </a:extLst>
          </p:cNvPr>
          <p:cNvSpPr/>
          <p:nvPr/>
        </p:nvSpPr>
        <p:spPr>
          <a:xfrm>
            <a:off x="751122" y="1031413"/>
            <a:ext cx="358976" cy="2599726"/>
          </a:xfrm>
          <a:prstGeom prst="leftBrace">
            <a:avLst>
              <a:gd name="adj1" fmla="val 6898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/>
              <p:nvPr/>
            </p:nvSpPr>
            <p:spPr>
              <a:xfrm>
                <a:off x="8885789" y="3708781"/>
                <a:ext cx="2958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As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 we observe: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789" y="3708781"/>
                <a:ext cx="2958887" cy="461665"/>
              </a:xfrm>
              <a:prstGeom prst="rect">
                <a:avLst/>
              </a:prstGeom>
              <a:blipFill>
                <a:blip r:embed="rId14"/>
                <a:stretch>
                  <a:fillRect l="-3299" t="-10526" r="-2062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/>
              <p:nvPr/>
            </p:nvSpPr>
            <p:spPr>
              <a:xfrm>
                <a:off x="8897193" y="5038052"/>
                <a:ext cx="12083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- blue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000" dirty="0"/>
                  <a:t> - green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193" y="5038052"/>
                <a:ext cx="1208344" cy="707886"/>
              </a:xfrm>
              <a:prstGeom prst="rect">
                <a:avLst/>
              </a:prstGeom>
              <a:blipFill>
                <a:blip r:embed="rId15"/>
                <a:stretch>
                  <a:fillRect t="-4274" r="-5051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/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sz="3200" dirty="0"/>
                  <a:t>)</a:t>
                </a:r>
                <a:endParaRPr lang="en-GB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blipFill>
                <a:blip r:embed="rId16"/>
                <a:stretch>
                  <a:fillRect l="-24038" t="-12500" r="-23077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/>
              <p:nvPr/>
            </p:nvSpPr>
            <p:spPr>
              <a:xfrm>
                <a:off x="11516209" y="4263394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9" y="4263394"/>
                <a:ext cx="42351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/>
              <p:nvPr/>
            </p:nvSpPr>
            <p:spPr>
              <a:xfrm>
                <a:off x="8994884" y="6023170"/>
                <a:ext cx="652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84" y="6023170"/>
                <a:ext cx="652743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CBFD442-C069-EF22-FAEC-C0F598D59458}"/>
              </a:ext>
            </a:extLst>
          </p:cNvPr>
          <p:cNvCxnSpPr/>
          <p:nvPr/>
        </p:nvCxnSpPr>
        <p:spPr>
          <a:xfrm>
            <a:off x="8516931" y="4824429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A76B9A-55EE-54E8-3315-4315373E49A1}"/>
              </a:ext>
            </a:extLst>
          </p:cNvPr>
          <p:cNvCxnSpPr/>
          <p:nvPr/>
        </p:nvCxnSpPr>
        <p:spPr>
          <a:xfrm>
            <a:off x="8506500" y="5966630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/>
              <p:nvPr/>
            </p:nvSpPr>
            <p:spPr>
              <a:xfrm>
                <a:off x="11194584" y="4769691"/>
                <a:ext cx="895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584" y="4769691"/>
                <a:ext cx="895438" cy="461665"/>
              </a:xfrm>
              <a:prstGeom prst="rect">
                <a:avLst/>
              </a:prstGeom>
              <a:blipFill>
                <a:blip r:embed="rId19"/>
                <a:stretch>
                  <a:fillRect r="-2041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/>
              <p:nvPr/>
            </p:nvSpPr>
            <p:spPr>
              <a:xfrm>
                <a:off x="11194585" y="5493143"/>
                <a:ext cx="8954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585" y="5493143"/>
                <a:ext cx="895437" cy="461665"/>
              </a:xfrm>
              <a:prstGeom prst="rect">
                <a:avLst/>
              </a:prstGeom>
              <a:blipFill>
                <a:blip r:embed="rId20"/>
                <a:stretch>
                  <a:fillRect r="-2041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A633778-37A5-0E37-6495-D3B67A08672D}"/>
              </a:ext>
            </a:extLst>
          </p:cNvPr>
          <p:cNvSpPr txBox="1"/>
          <p:nvPr/>
        </p:nvSpPr>
        <p:spPr>
          <a:xfrm>
            <a:off x="11687448" y="6441686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9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931650-B350-3F60-2DF3-7C28A37D9B6C}"/>
                  </a:ext>
                </a:extLst>
              </p:cNvPr>
              <p:cNvSpPr txBox="1"/>
              <p:nvPr/>
            </p:nvSpPr>
            <p:spPr>
              <a:xfrm>
                <a:off x="13157289" y="3617629"/>
                <a:ext cx="5345968" cy="47788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GB" sz="2400" dirty="0"/>
                  <a:t>;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d>
                      <m:d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,−∞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931650-B350-3F60-2DF3-7C28A37D9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289" y="3617629"/>
                <a:ext cx="5345968" cy="477888"/>
              </a:xfrm>
              <a:prstGeom prst="rect">
                <a:avLst/>
              </a:prstGeom>
              <a:blipFill>
                <a:blip r:embed="rId21"/>
                <a:stretch>
                  <a:fillRect t="-8861" b="-2531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F7C4C855-C819-6C61-A3D7-07AA5C6E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1683204"/>
                  </p:ext>
                </p:extLst>
              </p:nvPr>
            </p:nvGraphicFramePr>
            <p:xfrm>
              <a:off x="119961" y="3703607"/>
              <a:ext cx="8504065" cy="3154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4065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545975">
                    <a:tc>
                      <a:txBody>
                        <a:bodyPr/>
                        <a:lstStyle/>
                        <a:p>
                          <a:r>
                            <a:rPr lang="en-GB" sz="2300" dirty="0"/>
                            <a:t>Theorem (P., </a:t>
                          </a:r>
                          <a:r>
                            <a:rPr lang="en-GB" sz="2300" dirty="0" err="1"/>
                            <a:t>Tikhomirov</a:t>
                          </a:r>
                          <a:r>
                            <a:rPr lang="en-GB" sz="2300" dirty="0"/>
                            <a:t>, </a:t>
                          </a:r>
                          <a:r>
                            <a:rPr lang="en-GB" sz="2300" dirty="0" err="1"/>
                            <a:t>Efendiev</a:t>
                          </a:r>
                          <a:r>
                            <a:rPr lang="en-GB" sz="2300" dirty="0"/>
                            <a:t>, </a:t>
                          </a:r>
                          <a:r>
                            <a:rPr lang="en-GB" sz="2300" dirty="0" err="1"/>
                            <a:t>arXiv</a:t>
                          </a:r>
                          <a:r>
                            <a:rPr lang="en-GB" sz="2300" dirty="0"/>
                            <a:t>: 2401.05981, accept. SIMA)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608418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Consider</a:t>
                          </a:r>
                          <a:r>
                            <a:rPr lang="en-GB" sz="2400" baseline="0" dirty="0"/>
                            <a:t> a two-tube model with gravity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baseline="0" smtClean="0">
                                  <a:latin typeface="Cambria Math" panose="02040503050406030204" pitchFamily="18" charset="0"/>
                                </a:rPr>
                                <m:t>(∗)</m:t>
                              </m:r>
                            </m:oMath>
                          </a14:m>
                          <a:r>
                            <a:rPr lang="en-GB" sz="2400" baseline="0" dirty="0"/>
                            <a:t>. </a:t>
                          </a:r>
                          <a:br>
                            <a:rPr lang="en-GB" sz="2400" baseline="0" dirty="0"/>
                          </a:br>
                          <a:br>
                            <a:rPr lang="en-GB" sz="1100" dirty="0"/>
                          </a:br>
                          <a:endParaRPr lang="en-GB" sz="110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F7C4C855-C819-6C61-A3D7-07AA5C6E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1683204"/>
                  </p:ext>
                </p:extLst>
              </p:nvPr>
            </p:nvGraphicFramePr>
            <p:xfrm>
              <a:off x="119961" y="3703607"/>
              <a:ext cx="8504065" cy="3154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4065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545975">
                    <a:tc>
                      <a:txBody>
                        <a:bodyPr/>
                        <a:lstStyle/>
                        <a:p>
                          <a:r>
                            <a:rPr lang="en-GB" sz="2300" dirty="0"/>
                            <a:t>Theorem (P., </a:t>
                          </a:r>
                          <a:r>
                            <a:rPr lang="en-GB" sz="2300" dirty="0" err="1"/>
                            <a:t>Tikhomirov</a:t>
                          </a:r>
                          <a:r>
                            <a:rPr lang="en-GB" sz="2300" dirty="0"/>
                            <a:t>, </a:t>
                          </a:r>
                          <a:r>
                            <a:rPr lang="en-GB" sz="2300" dirty="0" err="1"/>
                            <a:t>Efendiev</a:t>
                          </a:r>
                          <a:r>
                            <a:rPr lang="en-GB" sz="2300" dirty="0"/>
                            <a:t>, </a:t>
                          </a:r>
                          <a:r>
                            <a:rPr lang="en-GB" sz="2300" dirty="0" err="1"/>
                            <a:t>arXiv</a:t>
                          </a:r>
                          <a:r>
                            <a:rPr lang="en-GB" sz="2300" dirty="0"/>
                            <a:t>: 2401.05981, accept. SIMA)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608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2" t="-22664" r="-287" b="-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78C70B-EA5E-F833-CAF4-08232E75A600}"/>
                  </a:ext>
                </a:extLst>
              </p:cNvPr>
              <p:cNvSpPr txBox="1"/>
              <p:nvPr/>
            </p:nvSpPr>
            <p:spPr>
              <a:xfrm>
                <a:off x="157251" y="4632016"/>
                <a:ext cx="79023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Then for all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i="1" dirty="0">
                    <a:solidFill>
                      <a:srgbClr val="C00000"/>
                    </a:solidFill>
                  </a:rPr>
                  <a:t> sufficiently small</a:t>
                </a:r>
                <a:endParaRPr lang="en-GB" sz="2400" b="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78C70B-EA5E-F833-CAF4-08232E75A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1" y="4632016"/>
                <a:ext cx="7902379" cy="461665"/>
              </a:xfrm>
              <a:prstGeom prst="rect">
                <a:avLst/>
              </a:prstGeom>
              <a:blipFill>
                <a:blip r:embed="rId25"/>
                <a:stretch>
                  <a:fillRect l="-1235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E8BDB-03C0-1876-B1D3-9CFF8775CAAE}"/>
                  </a:ext>
                </a:extLst>
              </p:cNvPr>
              <p:cNvSpPr txBox="1"/>
              <p:nvPr/>
            </p:nvSpPr>
            <p:spPr>
              <a:xfrm>
                <a:off x="157251" y="5472453"/>
                <a:ext cx="7749791" cy="847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0" dirty="0"/>
                  <a:t>TW1</a:t>
                </a:r>
                <a:r>
                  <a:rPr lang="en-GB" sz="2400" b="0" baseline="0" dirty="0"/>
                  <a:t>   </a:t>
                </a:r>
                <a:r>
                  <a:rPr lang="en-GB" sz="2400" b="0" dirty="0"/>
                  <a:t> with</a:t>
                </a:r>
                <a:r>
                  <a:rPr lang="en-GB" sz="2400" b="0" baseline="0" dirty="0"/>
                  <a:t> </a:t>
                </a:r>
                <a:r>
                  <a:rPr lang="en-GB" sz="2400" b="0" dirty="0"/>
                  <a:t>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0" dirty="0"/>
                  <a:t>: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−1, −1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       →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 </a:t>
                </a:r>
                <a:br>
                  <a:rPr lang="en-GB" sz="2400" b="0" i="1" dirty="0">
                    <a:latin typeface="Cambria Math" panose="02040503050406030204" pitchFamily="18" charset="0"/>
                  </a:rPr>
                </a:br>
                <a:r>
                  <a:rPr lang="en-GB" sz="2400" b="0" dirty="0"/>
                  <a:t>TW2    with 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GB" sz="2400" b="0" dirty="0"/>
                  <a:t>:</a:t>
                </a:r>
                <a:r>
                  <a:rPr lang="en-GB" sz="2400" b="0" baseline="0" dirty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→     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.          </m:t>
                    </m:r>
                  </m:oMath>
                </a14:m>
                <a:r>
                  <a:rPr lang="en-GB" sz="2400" b="0" dirty="0"/>
                  <a:t>   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E8BDB-03C0-1876-B1D3-9CFF8775C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1" y="5472453"/>
                <a:ext cx="7749791" cy="847733"/>
              </a:xfrm>
              <a:prstGeom prst="rect">
                <a:avLst/>
              </a:prstGeom>
              <a:blipFill>
                <a:blip r:embed="rId26"/>
                <a:stretch>
                  <a:fillRect l="-1180" t="-5036" b="-158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A8832F9-7079-F136-BD20-DC4472A6BEBB}"/>
              </a:ext>
            </a:extLst>
          </p:cNvPr>
          <p:cNvSpPr txBox="1"/>
          <p:nvPr/>
        </p:nvSpPr>
        <p:spPr>
          <a:xfrm>
            <a:off x="185902" y="5038052"/>
            <a:ext cx="622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/>
              <a:t>such that there exist two traveling waves </a:t>
            </a:r>
            <a:r>
              <a:rPr lang="en-GB" sz="2400" dirty="0"/>
              <a:t>(TW):</a:t>
            </a:r>
            <a:endParaRPr lang="en-GB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4D1B2A-9E32-F3C6-348E-BD46C6AA4CBD}"/>
                  </a:ext>
                </a:extLst>
              </p:cNvPr>
              <p:cNvSpPr txBox="1"/>
              <p:nvPr/>
            </p:nvSpPr>
            <p:spPr>
              <a:xfrm>
                <a:off x="4634353" y="4628450"/>
                <a:ext cx="31238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), 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4D1B2A-9E32-F3C6-348E-BD46C6AA4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353" y="4628450"/>
                <a:ext cx="3123804" cy="461665"/>
              </a:xfrm>
              <a:prstGeom prst="rect">
                <a:avLst/>
              </a:prstGeom>
              <a:blipFill>
                <a:blip r:embed="rId27"/>
                <a:stretch>
                  <a:fillRect l="-292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CD63607-5B21-4408-F22A-BD4FC349F14A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6FD8A-6710-CBCB-A0B0-0E31D7E10526}"/>
              </a:ext>
            </a:extLst>
          </p:cNvPr>
          <p:cNvSpPr txBox="1"/>
          <p:nvPr/>
        </p:nvSpPr>
        <p:spPr>
          <a:xfrm>
            <a:off x="8209613" y="136029"/>
            <a:ext cx="629161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3900" dirty="0">
                <a:latin typeface="+mj-lt"/>
                <a:ea typeface="+mj-ea"/>
                <a:cs typeface="+mj-cs"/>
              </a:rPr>
              <a:t>Questions?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56E876-5E9A-5559-1B04-6E72FE3C5BC0}"/>
                  </a:ext>
                </a:extLst>
              </p:cNvPr>
              <p:cNvSpPr txBox="1"/>
              <p:nvPr/>
            </p:nvSpPr>
            <p:spPr>
              <a:xfrm>
                <a:off x="165360" y="6320186"/>
                <a:ext cx="8435001" cy="555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Moreover,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limLow>
                              <m:limLow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func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;      </m:t>
                    </m:r>
                    <m:func>
                      <m:func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56E876-5E9A-5559-1B04-6E72FE3C5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0" y="6320186"/>
                <a:ext cx="8435001" cy="555152"/>
              </a:xfrm>
              <a:prstGeom prst="rect">
                <a:avLst/>
              </a:prstGeom>
              <a:blipFill>
                <a:blip r:embed="rId29"/>
                <a:stretch>
                  <a:fillRect l="-1084" t="-5495" b="-109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8C6F5-CE17-5662-D069-CBD01F59F56E}"/>
                  </a:ext>
                </a:extLst>
              </p:cNvPr>
              <p:cNvSpPr txBox="1"/>
              <p:nvPr/>
            </p:nvSpPr>
            <p:spPr>
              <a:xfrm>
                <a:off x="13144226" y="3991742"/>
                <a:ext cx="4775313" cy="847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b="0" dirty="0"/>
                  <a:t>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b="0" dirty="0"/>
              </a:p>
              <a:p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,±∞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</m:t>
                    </m:r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,±∞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8C6F5-CE17-5662-D069-CBD01F59F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226" y="3991742"/>
                <a:ext cx="4775313" cy="847220"/>
              </a:xfrm>
              <a:prstGeom prst="rect">
                <a:avLst/>
              </a:prstGeom>
              <a:blipFill>
                <a:blip r:embed="rId30"/>
                <a:stretch>
                  <a:fillRect b="-5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D91C6BD-2980-1B61-F129-F3282719E624}"/>
              </a:ext>
            </a:extLst>
          </p:cNvPr>
          <p:cNvSpPr txBox="1"/>
          <p:nvPr/>
        </p:nvSpPr>
        <p:spPr>
          <a:xfrm>
            <a:off x="6848460" y="2263511"/>
            <a:ext cx="5056537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3F4456-6043-ED35-6BBD-6C0029839408}"/>
                  </a:ext>
                </a:extLst>
              </p:cNvPr>
              <p:cNvSpPr txBox="1"/>
              <p:nvPr/>
            </p:nvSpPr>
            <p:spPr>
              <a:xfrm>
                <a:off x="6883186" y="2279059"/>
                <a:ext cx="5056537" cy="863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→+∞:      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→+1</m:t>
                    </m:r>
                  </m:oMath>
                </a14:m>
                <a:r>
                  <a:rPr lang="en-GB" sz="2400" dirty="0"/>
                  <a:t>;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GB" sz="24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→−∞:</m:t>
                    </m:r>
                  </m:oMath>
                </a14:m>
                <a:r>
                  <a:rPr lang="en-GB" sz="24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→−1;</m:t>
                    </m:r>
                  </m:oMath>
                </a14:m>
                <a:r>
                  <a:rPr lang="en-GB" sz="2400" b="0" dirty="0"/>
                  <a:t>      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GB" sz="2400" dirty="0"/>
                  <a:t> </a:t>
                </a:r>
                <a:endParaRPr lang="en-GB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3F4456-6043-ED35-6BBD-6C002983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86" y="2279059"/>
                <a:ext cx="5056537" cy="863441"/>
              </a:xfrm>
              <a:prstGeom prst="rect">
                <a:avLst/>
              </a:prstGeom>
              <a:blipFill>
                <a:blip r:embed="rId32"/>
                <a:stretch>
                  <a:fillRect l="-361" t="-4930" b="-2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03A368D-A58B-215D-F53F-A5E63CBFDF2D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8691209" y="4209940"/>
            <a:ext cx="3394876" cy="26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  <p:bldP spid="32" grpId="0"/>
      <p:bldP spid="36" grpId="0"/>
      <p:bldP spid="37" grpId="0"/>
      <p:bldP spid="42" grpId="0"/>
      <p:bldP spid="43" grpId="0"/>
      <p:bldP spid="6" grpId="0"/>
      <p:bldP spid="18" grpId="0"/>
      <p:bldP spid="19" grpId="0"/>
      <p:bldP spid="22" grpId="0"/>
      <p:bldP spid="23" grpId="0"/>
      <p:bldP spid="12" grpId="0"/>
      <p:bldP spid="4" grpId="0"/>
      <p:bldP spid="17" grpId="0"/>
      <p:bldP spid="24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0BB7D74-6E7C-C855-97D0-C7750BCB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96" y="3534693"/>
            <a:ext cx="2810393" cy="21077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644D20-401E-9552-6741-085F6A7FF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7" y="3494348"/>
            <a:ext cx="2810393" cy="21077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10BF67-97DD-5111-D580-FC8F4AA71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91" y="3494348"/>
            <a:ext cx="3861139" cy="2284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Many tubes: </a:t>
            </a:r>
            <a:r>
              <a:rPr lang="en-GB" dirty="0" err="1"/>
              <a:t>numerics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6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89D80A5-8C2F-7144-A462-636D13FC78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8" t="11964" r="19192" b="10487"/>
          <a:stretch/>
        </p:blipFill>
        <p:spPr>
          <a:xfrm flipV="1">
            <a:off x="5326380" y="1438275"/>
            <a:ext cx="1958340" cy="1943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F81E45-6D27-3492-873E-EB2B5CC41D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9" t="11651" r="19360" b="10603"/>
          <a:stretch/>
        </p:blipFill>
        <p:spPr>
          <a:xfrm flipV="1">
            <a:off x="9468740" y="1409072"/>
            <a:ext cx="2012695" cy="20088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7F211D-090B-15EA-D33E-CE55C5F7609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4" t="11223" r="18536" b="10603"/>
          <a:stretch/>
        </p:blipFill>
        <p:spPr>
          <a:xfrm flipV="1">
            <a:off x="1144905" y="1409073"/>
            <a:ext cx="2043004" cy="2019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CCCB2-54FD-5433-4419-263ED0AE65A0}"/>
              </a:ext>
            </a:extLst>
          </p:cNvPr>
          <p:cNvSpPr txBox="1"/>
          <p:nvPr/>
        </p:nvSpPr>
        <p:spPr>
          <a:xfrm>
            <a:off x="1687641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3 tubes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D95A6-EC57-FEB1-A5E4-9FF25F97816E}"/>
              </a:ext>
            </a:extLst>
          </p:cNvPr>
          <p:cNvSpPr txBox="1"/>
          <p:nvPr/>
        </p:nvSpPr>
        <p:spPr>
          <a:xfrm>
            <a:off x="5832835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4 tubes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DC092-055B-898F-8697-94058EFC584D}"/>
              </a:ext>
            </a:extLst>
          </p:cNvPr>
          <p:cNvSpPr txBox="1"/>
          <p:nvPr/>
        </p:nvSpPr>
        <p:spPr>
          <a:xfrm>
            <a:off x="10025702" y="962247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7 tubes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C56EA-E8D8-6A38-160C-9EBAF3AFDFCC}"/>
                  </a:ext>
                </a:extLst>
              </p:cNvPr>
              <p:cNvSpPr txBox="1"/>
              <p:nvPr/>
            </p:nvSpPr>
            <p:spPr>
              <a:xfrm>
                <a:off x="2320260" y="5563617"/>
                <a:ext cx="936718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(1) explain the structure of “asymptotic solutions” for </a:t>
                </a:r>
                <a14:m>
                  <m:oMath xmlns:m="http://schemas.openxmlformats.org/officeDocument/2006/math">
                    <m:r>
                      <a:rPr lang="en-GB" sz="2000" b="0" i="1" u="none" strike="noStrike" baseline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b="0" i="0" u="none" strike="noStrike" baseline="0" dirty="0">
                    <a:latin typeface="CMMI10"/>
                  </a:rPr>
                  <a:t> </a:t>
                </a:r>
                <a:r>
                  <a:rPr lang="en-GB" sz="2000" b="0" i="0" u="none" strike="noStrike" baseline="0" dirty="0">
                    <a:latin typeface="SFSS1095"/>
                  </a:rPr>
                  <a:t>tubes and study</a:t>
                </a:r>
                <a:r>
                  <a:rPr lang="en-GB" sz="2000" b="0" i="0" u="none" strike="noStrike" dirty="0">
                    <a:latin typeface="SFSS1095"/>
                  </a:rPr>
                  <a:t> their stability</a:t>
                </a:r>
                <a:endParaRPr lang="en-GB" sz="2000" b="0" i="0" u="none" strike="noStrike" baseline="0" dirty="0">
                  <a:latin typeface="SFSS1095"/>
                </a:endParaRPr>
              </a:p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(2) find speed of growth of the mixing zone</a:t>
                </a:r>
              </a:p>
              <a:p>
                <a:pPr algn="l"/>
                <a:r>
                  <a:rPr lang="en-GB" sz="2000" b="0" i="0" u="none" strike="noStrike" baseline="0" dirty="0">
                    <a:latin typeface="SFSS1095"/>
                  </a:rPr>
                  <a:t>(3) understand the behaviour as </a:t>
                </a:r>
                <a14:m>
                  <m:oMath xmlns:m="http://schemas.openxmlformats.org/officeDocument/2006/math">
                    <m:r>
                      <a:rPr lang="en-GB" sz="20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u="none" strike="noStrike" baseline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000" b="0" i="0" u="none" strike="noStrike" baseline="0" dirty="0">
                    <a:latin typeface="SFSS1095"/>
                  </a:rPr>
                  <a:t>. Do we approximate 2-dim IPM?</a:t>
                </a:r>
              </a:p>
              <a:p>
                <a:pPr algn="l"/>
                <a:r>
                  <a:rPr lang="en-GB" sz="2000" dirty="0">
                    <a:latin typeface="SFSS1095"/>
                  </a:rPr>
                  <a:t>(4) can we repeat this story for the many tubes viscous fingering model?</a:t>
                </a:r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C56EA-E8D8-6A38-160C-9EBAF3AFD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260" y="5563617"/>
                <a:ext cx="9367187" cy="1323439"/>
              </a:xfrm>
              <a:prstGeom prst="rect">
                <a:avLst/>
              </a:prstGeom>
              <a:blipFill>
                <a:blip r:embed="rId12"/>
                <a:stretch>
                  <a:fillRect l="-716" t="-2765" b="-7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575FBAF-C188-1C90-BCE0-DCB90C9B9971}"/>
              </a:ext>
            </a:extLst>
          </p:cNvPr>
          <p:cNvSpPr txBox="1"/>
          <p:nvPr/>
        </p:nvSpPr>
        <p:spPr>
          <a:xfrm>
            <a:off x="760367" y="5553998"/>
            <a:ext cx="70251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baseline="0" dirty="0">
                <a:latin typeface="SFSS1095"/>
              </a:rPr>
              <a:t>Questions: </a:t>
            </a:r>
          </a:p>
          <a:p>
            <a:r>
              <a:rPr lang="en-GB" sz="2000" dirty="0">
                <a:latin typeface="SFSS1095"/>
              </a:rPr>
              <a:t>  (open)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608BC-F867-D3D7-9E2E-F120892850B1}"/>
              </a:ext>
            </a:extLst>
          </p:cNvPr>
          <p:cNvSpPr txBox="1"/>
          <p:nvPr/>
        </p:nvSpPr>
        <p:spPr>
          <a:xfrm>
            <a:off x="11531968" y="6382694"/>
            <a:ext cx="66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10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6F13-0B21-CDBC-B838-7D4313908A4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2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6F621-5224-1B1C-A03D-0BC7F84DB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F52FA-805B-F090-19F4-54B63067B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Well-</a:t>
            </a:r>
            <a:r>
              <a:rPr lang="en-GB" dirty="0" err="1"/>
              <a:t>posedness</a:t>
            </a:r>
            <a:r>
              <a:rPr lang="en-GB" dirty="0"/>
              <a:t> for two-tubes model?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F028D-9AEF-240A-C268-0464D5D69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2B635A8-2AB3-8BB6-03F8-425DD134A5FF}"/>
              </a:ext>
            </a:extLst>
          </p:cNvPr>
          <p:cNvGrpSpPr/>
          <p:nvPr/>
        </p:nvGrpSpPr>
        <p:grpSpPr>
          <a:xfrm>
            <a:off x="-416328" y="1517861"/>
            <a:ext cx="6300452" cy="3015798"/>
            <a:chOff x="-324464" y="1010209"/>
            <a:chExt cx="6300452" cy="30157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AF30891-A787-4002-6479-9ED12B99084B}"/>
                    </a:ext>
                  </a:extLst>
                </p:cNvPr>
                <p:cNvSpPr txBox="1"/>
                <p:nvPr/>
              </p:nvSpPr>
              <p:spPr>
                <a:xfrm>
                  <a:off x="-324464" y="1010209"/>
                  <a:ext cx="6300452" cy="75623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US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AF30891-A787-4002-6479-9ED12B990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4464" y="1010209"/>
                  <a:ext cx="6300452" cy="756233"/>
                </a:xfrm>
                <a:prstGeom prst="rect">
                  <a:avLst/>
                </a:prstGeom>
                <a:blipFill>
                  <a:blip r:embed="rId3"/>
                  <a:stretch>
                    <a:fillRect b="-24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CAF47ED-5105-4220-7669-D846AB793EED}"/>
                    </a:ext>
                  </a:extLst>
                </p:cNvPr>
                <p:cNvSpPr txBox="1"/>
                <p:nvPr/>
              </p:nvSpPr>
              <p:spPr>
                <a:xfrm>
                  <a:off x="742177" y="2525677"/>
                  <a:ext cx="4194683" cy="8917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0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0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000" b="0" i="1" dirty="0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sSub>
                                      <m:sSubPr>
                                        <m:ctrlP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000" b="0" i="1" dirty="0" smtClean="0">
                                        <a:latin typeface="Cambria Math" panose="02040503050406030204" pitchFamily="18" charset="0"/>
                                      </a:rPr>
                                      <m:t>&lt;0,</m:t>
                                    </m:r>
                                  </m:e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sSub>
                                      <m:sSub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CAF47ED-5105-4220-7669-D846AB793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177" y="2525677"/>
                  <a:ext cx="4194683" cy="8917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B6AF5CA-27FA-8A1B-BA95-102C54738F20}"/>
                    </a:ext>
                  </a:extLst>
                </p:cNvPr>
                <p:cNvSpPr txBox="1"/>
                <p:nvPr/>
              </p:nvSpPr>
              <p:spPr>
                <a:xfrm>
                  <a:off x="1024658" y="1801967"/>
                  <a:ext cx="2072811" cy="4242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B6AF5CA-27FA-8A1B-BA95-102C54738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658" y="1801967"/>
                  <a:ext cx="2072811" cy="424283"/>
                </a:xfrm>
                <a:prstGeom prst="rect">
                  <a:avLst/>
                </a:prstGeom>
                <a:blipFill>
                  <a:blip r:embed="rId5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E202B99-83BF-C0B0-C81C-552250429D2B}"/>
                    </a:ext>
                  </a:extLst>
                </p:cNvPr>
                <p:cNvSpPr txBox="1"/>
                <p:nvPr/>
              </p:nvSpPr>
              <p:spPr>
                <a:xfrm>
                  <a:off x="1006768" y="2148224"/>
                  <a:ext cx="2090701" cy="4242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E202B99-83BF-C0B0-C81C-552250429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768" y="2148224"/>
                  <a:ext cx="2090701" cy="424283"/>
                </a:xfrm>
                <a:prstGeom prst="rect">
                  <a:avLst/>
                </a:prstGeom>
                <a:blipFill>
                  <a:blip r:embed="rId6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6DA84-894C-9C1A-0646-634547D3916A}"/>
                    </a:ext>
                  </a:extLst>
                </p:cNvPr>
                <p:cNvSpPr txBox="1"/>
                <p:nvPr/>
              </p:nvSpPr>
              <p:spPr>
                <a:xfrm>
                  <a:off x="1109375" y="3406607"/>
                  <a:ext cx="2964401" cy="619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6DA84-894C-9C1A-0646-634547D39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3406607"/>
                  <a:ext cx="2964401" cy="619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9D5666FB-DD4C-1127-6F7F-358ADD2166C7}"/>
                </a:ext>
              </a:extLst>
            </p:cNvPr>
            <p:cNvSpPr/>
            <p:nvPr/>
          </p:nvSpPr>
          <p:spPr>
            <a:xfrm>
              <a:off x="751122" y="1031413"/>
              <a:ext cx="358976" cy="2950672"/>
            </a:xfrm>
            <a:prstGeom prst="leftBrace">
              <a:avLst>
                <a:gd name="adj1" fmla="val 68981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60DF005-AF0B-5D7A-99A5-677D44EBAA22}"/>
              </a:ext>
            </a:extLst>
          </p:cNvPr>
          <p:cNvSpPr txBox="1"/>
          <p:nvPr/>
        </p:nvSpPr>
        <p:spPr>
          <a:xfrm>
            <a:off x="11561464" y="6412190"/>
            <a:ext cx="66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11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7D5C15-A0E7-7E53-9855-8D52E1FC9E05}"/>
                  </a:ext>
                </a:extLst>
              </p:cNvPr>
              <p:cNvSpPr txBox="1"/>
              <p:nvPr/>
            </p:nvSpPr>
            <p:spPr>
              <a:xfrm>
                <a:off x="857945" y="4621118"/>
                <a:ext cx="2239524" cy="102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GB" sz="2000" dirty="0"/>
                  <a:t>Initial Condition: </a:t>
                </a:r>
                <a:br>
                  <a:rPr lang="en-GB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0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7D5C15-A0E7-7E53-9855-8D52E1FC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5" y="4621118"/>
                <a:ext cx="2239524" cy="1027076"/>
              </a:xfrm>
              <a:prstGeom prst="rect">
                <a:avLst/>
              </a:prstGeom>
              <a:blipFill>
                <a:blip r:embed="rId8"/>
                <a:stretch>
                  <a:fillRect l="-2997" t="-2959" b="-2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829CB-8AE7-C2A1-54BD-6B94EB64FC6B}"/>
                  </a:ext>
                </a:extLst>
              </p:cNvPr>
              <p:cNvSpPr txBox="1"/>
              <p:nvPr/>
            </p:nvSpPr>
            <p:spPr>
              <a:xfrm>
                <a:off x="4780832" y="4611352"/>
                <a:ext cx="26303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Conditions at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000" dirty="0"/>
                  <a:t>: </a:t>
                </a:r>
                <a:endParaRPr lang="en-GB" sz="20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829CB-8AE7-C2A1-54BD-6B94EB64F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32" y="4611352"/>
                <a:ext cx="2630335" cy="400110"/>
              </a:xfrm>
              <a:prstGeom prst="rect">
                <a:avLst/>
              </a:prstGeom>
              <a:blipFill>
                <a:blip r:embed="rId9"/>
                <a:stretch>
                  <a:fillRect l="-2315" t="-7576" r="-1620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24C8C6-6B3B-08AE-A0B7-261FA50EA7F0}"/>
                  </a:ext>
                </a:extLst>
              </p:cNvPr>
              <p:cNvSpPr txBox="1"/>
              <p:nvPr/>
            </p:nvSpPr>
            <p:spPr>
              <a:xfrm>
                <a:off x="4542021" y="4924456"/>
                <a:ext cx="2684206" cy="73468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,+∞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,−∞</m:t>
                          </m:r>
                        </m:e>
                      </m:d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24C8C6-6B3B-08AE-A0B7-261FA50EA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021" y="4924456"/>
                <a:ext cx="2684206" cy="7346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36B320-DB15-8E2A-D0A9-0B92950DD431}"/>
                  </a:ext>
                </a:extLst>
              </p:cNvPr>
              <p:cNvSpPr txBox="1"/>
              <p:nvPr/>
            </p:nvSpPr>
            <p:spPr>
              <a:xfrm>
                <a:off x="8529077" y="4880314"/>
                <a:ext cx="3217095" cy="72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0" dirty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,±∞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,±∞</m:t>
                          </m:r>
                        </m:e>
                      </m:d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36B320-DB15-8E2A-D0A9-0B92950DD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077" y="4880314"/>
                <a:ext cx="3217095" cy="721288"/>
              </a:xfrm>
              <a:prstGeom prst="rect">
                <a:avLst/>
              </a:prstGeom>
              <a:blipFill>
                <a:blip r:embed="rId11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B0ABD-E050-6662-7371-CCDB01283706}"/>
                  </a:ext>
                </a:extLst>
              </p:cNvPr>
              <p:cNvSpPr txBox="1"/>
              <p:nvPr/>
            </p:nvSpPr>
            <p:spPr>
              <a:xfrm>
                <a:off x="9034406" y="250290"/>
                <a:ext cx="2206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sz="2400" dirty="0"/>
                  <a:t>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B0ABD-E050-6662-7371-CCDB01283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406" y="250290"/>
                <a:ext cx="2206438" cy="461665"/>
              </a:xfrm>
              <a:prstGeom prst="rect">
                <a:avLst/>
              </a:prstGeom>
              <a:blipFill>
                <a:blip r:embed="rId2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4F6D54-9765-6B85-E7A1-9C80EB7C2447}"/>
                  </a:ext>
                </a:extLst>
              </p:cNvPr>
              <p:cNvSpPr txBox="1"/>
              <p:nvPr/>
            </p:nvSpPr>
            <p:spPr>
              <a:xfrm>
                <a:off x="1405365" y="5774706"/>
                <a:ext cx="10875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arenR"/>
                </a:pPr>
                <a:r>
                  <a:rPr lang="pt-BR" sz="2000" dirty="0"/>
                  <a:t>Does </a:t>
                </a:r>
                <a:r>
                  <a:rPr lang="pt-BR" sz="2000" dirty="0" err="1"/>
                  <a:t>there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exist</a:t>
                </a:r>
                <a:r>
                  <a:rPr lang="pt-BR" sz="2000" dirty="0"/>
                  <a:t> global </a:t>
                </a:r>
                <a:r>
                  <a:rPr lang="pt-BR" sz="2000" dirty="0" err="1"/>
                  <a:t>solution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0,∞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pt-BR" sz="2000" dirty="0"/>
                  <a:t> for </a:t>
                </a:r>
                <a:r>
                  <a:rPr lang="pt-BR" sz="2000" dirty="0" err="1"/>
                  <a:t>suitable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Banach</a:t>
                </a:r>
                <a:r>
                  <a:rPr lang="pt-BR" sz="2000" dirty="0"/>
                  <a:t> </a:t>
                </a:r>
                <a:r>
                  <a:rPr lang="pt-BR" sz="2000" dirty="0" err="1"/>
                  <a:t>space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000" dirty="0"/>
                  <a:t>?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4F6D54-9765-6B85-E7A1-9C80EB7C2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65" y="5774706"/>
                <a:ext cx="10875125" cy="400110"/>
              </a:xfrm>
              <a:prstGeom prst="rect">
                <a:avLst/>
              </a:prstGeom>
              <a:blipFill>
                <a:blip r:embed="rId21"/>
                <a:stretch>
                  <a:fillRect l="-617" t="-909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0BF1F9-AC6C-323C-26C6-E4790571AB45}"/>
                  </a:ext>
                </a:extLst>
              </p:cNvPr>
              <p:cNvSpPr txBox="1"/>
              <p:nvPr/>
            </p:nvSpPr>
            <p:spPr>
              <a:xfrm>
                <a:off x="1405364" y="6136606"/>
                <a:ext cx="1087512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arenR" startAt="2"/>
                </a:pPr>
                <a:r>
                  <a:rPr lang="pt-BR" sz="2000" dirty="0"/>
                  <a:t>As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pt-BR" sz="2000" dirty="0"/>
                  <a:t> does </a:t>
                </a:r>
                <a:r>
                  <a:rPr lang="pt-BR" sz="2000" dirty="0" err="1"/>
                  <a:t>solution</a:t>
                </a:r>
                <a:r>
                  <a:rPr lang="pt-BR" sz="2000" dirty="0"/>
                  <a:t> converge </a:t>
                </a:r>
                <a:r>
                  <a:rPr lang="pt-BR" sz="2000" dirty="0" err="1"/>
                  <a:t>to</a:t>
                </a:r>
                <a:r>
                  <a:rPr lang="pt-BR" sz="2000" dirty="0"/>
                  <a:t> a </a:t>
                </a:r>
                <a:r>
                  <a:rPr lang="pt-BR" sz="2000" dirty="0" err="1"/>
                  <a:t>propagating</a:t>
                </a:r>
                <a:r>
                  <a:rPr lang="pt-BR" sz="2000" dirty="0"/>
                  <a:t> </a:t>
                </a:r>
                <a:r>
                  <a:rPr lang="pt-BR" sz="2000" dirty="0" err="1"/>
                  <a:t>terrace</a:t>
                </a:r>
                <a:r>
                  <a:rPr lang="pt-BR" sz="2000" dirty="0"/>
                  <a:t> (</a:t>
                </a:r>
                <a:r>
                  <a:rPr lang="pt-BR" sz="2000" dirty="0" err="1"/>
                  <a:t>combination</a:t>
                </a:r>
                <a:r>
                  <a:rPr lang="pt-BR" sz="2000" dirty="0"/>
                  <a:t> </a:t>
                </a:r>
                <a:r>
                  <a:rPr lang="pt-BR" sz="2000" dirty="0" err="1"/>
                  <a:t>of</a:t>
                </a:r>
                <a:r>
                  <a:rPr lang="pt-BR" sz="2000" dirty="0"/>
                  <a:t>  </a:t>
                </a:r>
                <a:r>
                  <a:rPr lang="pt-BR" sz="2000" dirty="0" err="1"/>
                  <a:t>two</a:t>
                </a:r>
                <a:r>
                  <a:rPr lang="pt-BR" sz="2000" dirty="0"/>
                  <a:t> </a:t>
                </a:r>
                <a:r>
                  <a:rPr lang="pt-BR" sz="2000" dirty="0" err="1"/>
                  <a:t>traveling</a:t>
                </a:r>
                <a:r>
                  <a:rPr lang="pt-BR" sz="2000" dirty="0"/>
                  <a:t> </a:t>
                </a:r>
                <a:r>
                  <a:rPr lang="pt-BR" sz="2000" dirty="0" err="1"/>
                  <a:t>waves</a:t>
                </a:r>
                <a:r>
                  <a:rPr lang="pt-BR" sz="2000" dirty="0"/>
                  <a:t>)</a:t>
                </a:r>
                <a:r>
                  <a:rPr lang="en-GB" sz="2000" dirty="0"/>
                  <a:t>?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0BF1F9-AC6C-323C-26C6-E4790571A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64" y="6136606"/>
                <a:ext cx="10875125" cy="400110"/>
              </a:xfrm>
              <a:prstGeom prst="rect">
                <a:avLst/>
              </a:prstGeom>
              <a:blipFill>
                <a:blip r:embed="rId22"/>
                <a:stretch>
                  <a:fillRect l="-617" t="-10769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667DF94-2366-7DC9-9496-EC1FAEE7CE6C}"/>
              </a:ext>
            </a:extLst>
          </p:cNvPr>
          <p:cNvSpPr txBox="1"/>
          <p:nvPr/>
        </p:nvSpPr>
        <p:spPr>
          <a:xfrm>
            <a:off x="75584" y="5773588"/>
            <a:ext cx="21170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baseline="0" dirty="0">
                <a:latin typeface="SFSS1095"/>
              </a:rPr>
              <a:t>Questions</a:t>
            </a:r>
            <a:r>
              <a:rPr lang="en-GB" sz="2000" dirty="0">
                <a:latin typeface="SFSS1095"/>
              </a:rPr>
              <a:t> </a:t>
            </a:r>
          </a:p>
          <a:p>
            <a:r>
              <a:rPr lang="en-GB" sz="2000" dirty="0">
                <a:latin typeface="SFSS1095"/>
              </a:rPr>
              <a:t>(open):</a:t>
            </a:r>
            <a:endParaRPr lang="en-GB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E2704-CDB8-D091-09E3-F98CDED27AE9}"/>
              </a:ext>
            </a:extLst>
          </p:cNvPr>
          <p:cNvSpPr txBox="1"/>
          <p:nvPr/>
        </p:nvSpPr>
        <p:spPr>
          <a:xfrm>
            <a:off x="1405365" y="1009221"/>
            <a:ext cx="206357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sz="2400" dirty="0" err="1"/>
              <a:t>Two</a:t>
            </a:r>
            <a:r>
              <a:rPr lang="pt-BR" sz="2400" dirty="0"/>
              <a:t>-tubes IPM</a:t>
            </a:r>
            <a:endParaRPr lang="en-GB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2EED7E-6052-6DCD-342F-5950A976C480}"/>
              </a:ext>
            </a:extLst>
          </p:cNvPr>
          <p:cNvSpPr txBox="1"/>
          <p:nvPr/>
        </p:nvSpPr>
        <p:spPr>
          <a:xfrm>
            <a:off x="7522680" y="1008113"/>
            <a:ext cx="200747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sz="2400" dirty="0" err="1"/>
              <a:t>Two</a:t>
            </a:r>
            <a:r>
              <a:rPr lang="pt-BR" sz="2400" dirty="0"/>
              <a:t>-tubes TFE</a:t>
            </a:r>
            <a:endParaRPr lang="en-GB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964068-7D5D-EE3B-42CA-98CE8DAC7CCE}"/>
                  </a:ext>
                </a:extLst>
              </p:cNvPr>
              <p:cNvSpPr txBox="1"/>
              <p:nvPr/>
            </p:nvSpPr>
            <p:spPr>
              <a:xfrm>
                <a:off x="7479057" y="4022458"/>
                <a:ext cx="2901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2400" dirty="0"/>
                  <a:t>     singular limit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964068-7D5D-EE3B-42CA-98CE8DAC7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057" y="4022458"/>
                <a:ext cx="2901307" cy="461665"/>
              </a:xfrm>
              <a:prstGeom prst="rect">
                <a:avLst/>
              </a:prstGeom>
              <a:blipFill>
                <a:blip r:embed="rId23"/>
                <a:stretch>
                  <a:fillRect l="-630" t="-10526" r="-1891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12DF04-26A2-06E6-C4F8-7381BB1D8D8C}"/>
                  </a:ext>
                </a:extLst>
              </p:cNvPr>
              <p:cNvSpPr txBox="1"/>
              <p:nvPr/>
            </p:nvSpPr>
            <p:spPr>
              <a:xfrm>
                <a:off x="5713708" y="1477137"/>
                <a:ext cx="6300452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12DF04-26A2-06E6-C4F8-7381BB1D8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708" y="1477137"/>
                <a:ext cx="6300452" cy="756233"/>
              </a:xfrm>
              <a:prstGeom prst="rect">
                <a:avLst/>
              </a:prstGeom>
              <a:blipFill>
                <a:blip r:embed="rId2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958778-C441-3878-8C00-5EB408B5EF15}"/>
                  </a:ext>
                </a:extLst>
              </p:cNvPr>
              <p:cNvSpPr txBox="1"/>
              <p:nvPr/>
            </p:nvSpPr>
            <p:spPr>
              <a:xfrm>
                <a:off x="5791364" y="3079061"/>
                <a:ext cx="6222796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0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0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0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0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0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958778-C441-3878-8C00-5EB408B5E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64" y="3079061"/>
                <a:ext cx="6222796" cy="89171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89775-D2AF-42E6-A059-26B9324D06D7}"/>
                  </a:ext>
                </a:extLst>
              </p:cNvPr>
              <p:cNvSpPr txBox="1"/>
              <p:nvPr/>
            </p:nvSpPr>
            <p:spPr>
              <a:xfrm>
                <a:off x="7111919" y="2409229"/>
                <a:ext cx="3133550" cy="649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89775-D2AF-42E6-A059-26B9324D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919" y="2409229"/>
                <a:ext cx="3133550" cy="64934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eft Brace 28">
            <a:extLst>
              <a:ext uri="{FF2B5EF4-FFF2-40B4-BE49-F238E27FC236}">
                <a16:creationId xmlns:a16="http://schemas.microsoft.com/office/drawing/2014/main" id="{C260F489-9BB5-A1E4-32D5-7F4B348CE752}"/>
              </a:ext>
            </a:extLst>
          </p:cNvPr>
          <p:cNvSpPr/>
          <p:nvPr/>
        </p:nvSpPr>
        <p:spPr>
          <a:xfrm>
            <a:off x="6651004" y="1513408"/>
            <a:ext cx="358976" cy="2411640"/>
          </a:xfrm>
          <a:prstGeom prst="leftBrace">
            <a:avLst>
              <a:gd name="adj1" fmla="val 6898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8910E8-C832-7C5D-4479-598F360F15B3}"/>
                  </a:ext>
                </a:extLst>
              </p:cNvPr>
              <p:cNvSpPr txBox="1"/>
              <p:nvPr/>
            </p:nvSpPr>
            <p:spPr>
              <a:xfrm>
                <a:off x="1405363" y="6485343"/>
                <a:ext cx="1087512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arenR" startAt="3"/>
                </a:pPr>
                <a:r>
                  <a:rPr lang="en-GB" sz="2000" dirty="0"/>
                  <a:t>Can we rigorously justify the singular limit as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en-GB" sz="2000" dirty="0"/>
                  <a:t>?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8910E8-C832-7C5D-4479-598F360F1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63" y="6485343"/>
                <a:ext cx="10875125" cy="400110"/>
              </a:xfrm>
              <a:prstGeom prst="rect">
                <a:avLst/>
              </a:prstGeom>
              <a:blipFill>
                <a:blip r:embed="rId27"/>
                <a:stretch>
                  <a:fillRect l="-617" t="-1060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22A605D2-8D15-25AA-503F-F3FBB1CAF667}"/>
              </a:ext>
            </a:extLst>
          </p:cNvPr>
          <p:cNvSpPr/>
          <p:nvPr/>
        </p:nvSpPr>
        <p:spPr>
          <a:xfrm>
            <a:off x="5437239" y="2521760"/>
            <a:ext cx="747251" cy="31992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11A6FE-5C44-7E03-3D46-A19EB2F71534}"/>
                  </a:ext>
                </a:extLst>
              </p:cNvPr>
              <p:cNvSpPr txBox="1"/>
              <p:nvPr/>
            </p:nvSpPr>
            <p:spPr>
              <a:xfrm>
                <a:off x="5260201" y="2091990"/>
                <a:ext cx="10899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→0?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11A6FE-5C44-7E03-3D46-A19EB2F71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201" y="2091990"/>
                <a:ext cx="1089914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3" grpId="0"/>
      <p:bldP spid="16" grpId="0"/>
      <p:bldP spid="17" grpId="0"/>
      <p:bldP spid="19" grpId="0" animBg="1"/>
      <p:bldP spid="22" grpId="0"/>
      <p:bldP spid="24" grpId="0" animBg="1"/>
      <p:bldP spid="25" grpId="0"/>
      <p:bldP spid="26" grpId="0"/>
      <p:bldP spid="29" grpId="0" animBg="1"/>
      <p:bldP spid="31" grpId="0"/>
      <p:bldP spid="34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AB0-B258-AD01-6C45-38CF2F7E5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9113-3984-7452-AD94-BAC46F2A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						Outline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2E517-A5AB-1942-4003-488CFD927F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2563" y="5082148"/>
            <a:ext cx="2172058" cy="17758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7CEF45-3E18-E6AB-5A4A-F045D1820D5B}"/>
              </a:ext>
            </a:extLst>
          </p:cNvPr>
          <p:cNvSpPr txBox="1"/>
          <p:nvPr/>
        </p:nvSpPr>
        <p:spPr>
          <a:xfrm>
            <a:off x="3374654" y="1084167"/>
            <a:ext cx="57743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>
                <a:solidFill>
                  <a:schemeClr val="bg2">
                    <a:lumMod val="90000"/>
                  </a:schemeClr>
                </a:solidFill>
              </a:rPr>
              <a:t>Introduction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Miscible displacement in porous media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viscous fingering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gravitational fingering</a:t>
            </a:r>
            <a:br>
              <a:rPr lang="en-US" sz="2400" dirty="0">
                <a:solidFill>
                  <a:schemeClr val="bg2">
                    <a:lumMod val="90000"/>
                  </a:schemeClr>
                </a:solidFill>
              </a:rPr>
            </a:br>
            <a:br>
              <a:rPr lang="en-US" sz="1600" dirty="0"/>
            </a:b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Problem statement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Two-tubes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Main theorem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Proof: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traveling waves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slow-fast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geometric singular perturb. theory</a:t>
            </a:r>
          </a:p>
        </p:txBody>
      </p:sp>
      <p:pic>
        <p:nvPicPr>
          <p:cNvPr id="3" name="Picture 2" descr="A black and white diagram with white text&#10;&#10;Description automatically generated">
            <a:extLst>
              <a:ext uri="{FF2B5EF4-FFF2-40B4-BE49-F238E27FC236}">
                <a16:creationId xmlns:a16="http://schemas.microsoft.com/office/drawing/2014/main" id="{ABD2BA36-5279-A10C-11D7-C3B5244643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701" y="3211258"/>
            <a:ext cx="1573161" cy="1775852"/>
          </a:xfrm>
          <a:prstGeom prst="rect">
            <a:avLst/>
          </a:prstGeom>
        </p:spPr>
      </p:pic>
      <p:pic>
        <p:nvPicPr>
          <p:cNvPr id="5" name="Picture 4" descr="A black and white image of a fire&#10;&#10;Description automatically generated">
            <a:extLst>
              <a:ext uri="{FF2B5EF4-FFF2-40B4-BE49-F238E27FC236}">
                <a16:creationId xmlns:a16="http://schemas.microsoft.com/office/drawing/2014/main" id="{785EA109-3E28-355F-E413-E36B42005A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4" b="26424"/>
          <a:stretch/>
        </p:blipFill>
        <p:spPr>
          <a:xfrm>
            <a:off x="9898652" y="1152323"/>
            <a:ext cx="1714500" cy="1775852"/>
          </a:xfrm>
          <a:prstGeom prst="rect">
            <a:avLst/>
          </a:prstGeom>
          <a:ln w="28575">
            <a:noFill/>
          </a:ln>
        </p:spPr>
      </p:pic>
      <p:pic>
        <p:nvPicPr>
          <p:cNvPr id="12" name="Picture 11" descr="A black and white image of grass&#10;&#10;Description automatically generated">
            <a:extLst>
              <a:ext uri="{FF2B5EF4-FFF2-40B4-BE49-F238E27FC236}">
                <a16:creationId xmlns:a16="http://schemas.microsoft.com/office/drawing/2014/main" id="{2360C887-D8CE-9784-DF6A-F1B2CCAAD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944" y="-545806"/>
            <a:ext cx="1714500" cy="7330440"/>
          </a:xfrm>
          <a:prstGeom prst="rect">
            <a:avLst/>
          </a:prstGeom>
        </p:spPr>
      </p:pic>
      <p:pic>
        <p:nvPicPr>
          <p:cNvPr id="17" name="Picture 16" descr="A black and white image of a fire&#10;&#10;Description automatically generated">
            <a:extLst>
              <a:ext uri="{FF2B5EF4-FFF2-40B4-BE49-F238E27FC236}">
                <a16:creationId xmlns:a16="http://schemas.microsoft.com/office/drawing/2014/main" id="{BD93397C-D806-5A58-CD35-28706CA5BC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909" y="-121920"/>
            <a:ext cx="3429000" cy="7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15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36130-BCA2-C8D1-2B32-B8A3045C3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F669-F453-1FC4-63CC-BA192933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1E47-E068-AB45-6696-61B5AF1B7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2AADBFC3-2484-89FA-F4D7-7017CDDC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8588951" y="4278630"/>
            <a:ext cx="3399094" cy="2403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668-AD13-D34E-1CF0-7CAE85D467AA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5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4659FA-3882-09B5-49BE-90EE8E3D5A42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31E476-0CFB-E8DF-1202-4ED492A37029}"/>
                  </a:ext>
                </a:extLst>
              </p:cNvPr>
              <p:cNvSpPr txBox="1"/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blipFill>
                <a:blip r:embed="rId9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F6EE13-5E1E-7B6C-2884-AEBD47DAEC3B}"/>
                  </a:ext>
                </a:extLst>
              </p:cNvPr>
              <p:cNvSpPr txBox="1"/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A5EFAA-7D19-0AB5-2C97-2B6D390092C5}"/>
                  </a:ext>
                </a:extLst>
              </p:cNvPr>
              <p:cNvSpPr txBox="1"/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513BFE-38D9-7242-6706-E4240EAD976F}"/>
                  </a:ext>
                </a:extLst>
              </p:cNvPr>
              <p:cNvSpPr txBox="1"/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937CB9-167D-6477-516C-3FA091ACCEC9}"/>
                  </a:ext>
                </a:extLst>
              </p:cNvPr>
              <p:cNvSpPr txBox="1"/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E9B6169E-50F7-1DEC-598B-F7CB92D40438}"/>
              </a:ext>
            </a:extLst>
          </p:cNvPr>
          <p:cNvSpPr/>
          <p:nvPr/>
        </p:nvSpPr>
        <p:spPr>
          <a:xfrm>
            <a:off x="751122" y="1031413"/>
            <a:ext cx="358976" cy="2599726"/>
          </a:xfrm>
          <a:prstGeom prst="leftBrace">
            <a:avLst>
              <a:gd name="adj1" fmla="val 6898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7BA779-EE16-5D8E-5D47-08532521F571}"/>
                  </a:ext>
                </a:extLst>
              </p:cNvPr>
              <p:cNvSpPr txBox="1"/>
              <p:nvPr/>
            </p:nvSpPr>
            <p:spPr>
              <a:xfrm>
                <a:off x="8885789" y="3708781"/>
                <a:ext cx="2958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As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 we observe: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789" y="3708781"/>
                <a:ext cx="2958887" cy="461665"/>
              </a:xfrm>
              <a:prstGeom prst="rect">
                <a:avLst/>
              </a:prstGeom>
              <a:blipFill>
                <a:blip r:embed="rId14"/>
                <a:stretch>
                  <a:fillRect l="-3299" t="-10526" r="-2062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D44BA-9528-5BB1-D76B-1000CAC28289}"/>
                  </a:ext>
                </a:extLst>
              </p:cNvPr>
              <p:cNvSpPr txBox="1"/>
              <p:nvPr/>
            </p:nvSpPr>
            <p:spPr>
              <a:xfrm>
                <a:off x="8897193" y="5038052"/>
                <a:ext cx="12083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- blue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000" dirty="0"/>
                  <a:t> - green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193" y="5038052"/>
                <a:ext cx="1208344" cy="707886"/>
              </a:xfrm>
              <a:prstGeom prst="rect">
                <a:avLst/>
              </a:prstGeom>
              <a:blipFill>
                <a:blip r:embed="rId15"/>
                <a:stretch>
                  <a:fillRect t="-4274" r="-5051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F046D2-82A0-A7C2-0528-174B4495C1B7}"/>
                  </a:ext>
                </a:extLst>
              </p:cNvPr>
              <p:cNvSpPr txBox="1"/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sz="3200" dirty="0"/>
                  <a:t>)</a:t>
                </a:r>
                <a:endParaRPr lang="en-GB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blipFill>
                <a:blip r:embed="rId16"/>
                <a:stretch>
                  <a:fillRect l="-24038" t="-12500" r="-23077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4C9-705A-6A6E-A5EB-BF163C613470}"/>
                  </a:ext>
                </a:extLst>
              </p:cNvPr>
              <p:cNvSpPr txBox="1"/>
              <p:nvPr/>
            </p:nvSpPr>
            <p:spPr>
              <a:xfrm>
                <a:off x="11516209" y="4263394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209" y="4263394"/>
                <a:ext cx="42351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0535A0-AD89-01FF-760C-152F8081905A}"/>
                  </a:ext>
                </a:extLst>
              </p:cNvPr>
              <p:cNvSpPr txBox="1"/>
              <p:nvPr/>
            </p:nvSpPr>
            <p:spPr>
              <a:xfrm>
                <a:off x="8994884" y="6023170"/>
                <a:ext cx="652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84" y="6023170"/>
                <a:ext cx="652743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801EC0-CE37-3DAC-CB76-C28CE9E749C4}"/>
              </a:ext>
            </a:extLst>
          </p:cNvPr>
          <p:cNvCxnSpPr/>
          <p:nvPr/>
        </p:nvCxnSpPr>
        <p:spPr>
          <a:xfrm>
            <a:off x="8516931" y="4824429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F23C37-4CD7-5923-689A-0F805303BC66}"/>
              </a:ext>
            </a:extLst>
          </p:cNvPr>
          <p:cNvCxnSpPr/>
          <p:nvPr/>
        </p:nvCxnSpPr>
        <p:spPr>
          <a:xfrm>
            <a:off x="8506500" y="5966630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D704B7-FE15-807C-2100-2F1BC2E4AEF6}"/>
                  </a:ext>
                </a:extLst>
              </p:cNvPr>
              <p:cNvSpPr txBox="1"/>
              <p:nvPr/>
            </p:nvSpPr>
            <p:spPr>
              <a:xfrm>
                <a:off x="11194584" y="4769691"/>
                <a:ext cx="895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584" y="4769691"/>
                <a:ext cx="895438" cy="461665"/>
              </a:xfrm>
              <a:prstGeom prst="rect">
                <a:avLst/>
              </a:prstGeom>
              <a:blipFill>
                <a:blip r:embed="rId19"/>
                <a:stretch>
                  <a:fillRect r="-2041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3579EF4-BD90-E5EB-5783-1417BEDDADBE}"/>
                  </a:ext>
                </a:extLst>
              </p:cNvPr>
              <p:cNvSpPr txBox="1"/>
              <p:nvPr/>
            </p:nvSpPr>
            <p:spPr>
              <a:xfrm>
                <a:off x="11194585" y="5493143"/>
                <a:ext cx="8954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585" y="5493143"/>
                <a:ext cx="895437" cy="461665"/>
              </a:xfrm>
              <a:prstGeom prst="rect">
                <a:avLst/>
              </a:prstGeom>
              <a:blipFill>
                <a:blip r:embed="rId20"/>
                <a:stretch>
                  <a:fillRect r="-2041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0AB08E2-B0AC-816C-636F-201B3A29F012}"/>
              </a:ext>
            </a:extLst>
          </p:cNvPr>
          <p:cNvSpPr txBox="1"/>
          <p:nvPr/>
        </p:nvSpPr>
        <p:spPr>
          <a:xfrm>
            <a:off x="11687448" y="6441686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9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66F83-8F16-08C0-E1D3-D706D8E9E0C0}"/>
                  </a:ext>
                </a:extLst>
              </p:cNvPr>
              <p:cNvSpPr txBox="1"/>
              <p:nvPr/>
            </p:nvSpPr>
            <p:spPr>
              <a:xfrm>
                <a:off x="13157289" y="3617629"/>
                <a:ext cx="5345968" cy="47788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GB" sz="2400" dirty="0"/>
                  <a:t>;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d>
                      <m:d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,−∞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931650-B350-3F60-2DF3-7C28A37D9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289" y="3617629"/>
                <a:ext cx="5345968" cy="477888"/>
              </a:xfrm>
              <a:prstGeom prst="rect">
                <a:avLst/>
              </a:prstGeom>
              <a:blipFill>
                <a:blip r:embed="rId21"/>
                <a:stretch>
                  <a:fillRect t="-8861" b="-2531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1EC19543-6A74-5139-9139-94DF6E166D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9961" y="3703607"/>
              <a:ext cx="8504065" cy="3154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4065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545975">
                    <a:tc>
                      <a:txBody>
                        <a:bodyPr/>
                        <a:lstStyle/>
                        <a:p>
                          <a:r>
                            <a:rPr lang="en-GB" sz="2300" dirty="0"/>
                            <a:t>Theorem (P., </a:t>
                          </a:r>
                          <a:r>
                            <a:rPr lang="en-GB" sz="2300" dirty="0" err="1"/>
                            <a:t>Tikhomirov</a:t>
                          </a:r>
                          <a:r>
                            <a:rPr lang="en-GB" sz="2300" dirty="0"/>
                            <a:t>, </a:t>
                          </a:r>
                          <a:r>
                            <a:rPr lang="en-GB" sz="2300" dirty="0" err="1"/>
                            <a:t>Efendiev</a:t>
                          </a:r>
                          <a:r>
                            <a:rPr lang="en-GB" sz="2300" dirty="0"/>
                            <a:t>, </a:t>
                          </a:r>
                          <a:r>
                            <a:rPr lang="en-GB" sz="2300" dirty="0" err="1"/>
                            <a:t>arXiv</a:t>
                          </a:r>
                          <a:r>
                            <a:rPr lang="en-GB" sz="2300" dirty="0"/>
                            <a:t>: 2401.05981, accept. SIMA)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608418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Consider</a:t>
                          </a:r>
                          <a:r>
                            <a:rPr lang="en-GB" sz="2400" baseline="0" dirty="0"/>
                            <a:t> a two-tube model with gravity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baseline="0" smtClean="0">
                                  <a:latin typeface="Cambria Math" panose="02040503050406030204" pitchFamily="18" charset="0"/>
                                </a:rPr>
                                <m:t>(∗)</m:t>
                              </m:r>
                            </m:oMath>
                          </a14:m>
                          <a:r>
                            <a:rPr lang="en-GB" sz="2400" baseline="0" dirty="0"/>
                            <a:t>. </a:t>
                          </a:r>
                          <a:br>
                            <a:rPr lang="en-GB" sz="2400" baseline="0" dirty="0"/>
                          </a:br>
                          <a:br>
                            <a:rPr lang="en-GB" sz="1100" dirty="0"/>
                          </a:br>
                          <a:endParaRPr lang="en-GB" sz="110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F7C4C855-C819-6C61-A3D7-07AA5C6E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1683204"/>
                  </p:ext>
                </p:extLst>
              </p:nvPr>
            </p:nvGraphicFramePr>
            <p:xfrm>
              <a:off x="119961" y="3703607"/>
              <a:ext cx="8504065" cy="3154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4065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545975">
                    <a:tc>
                      <a:txBody>
                        <a:bodyPr/>
                        <a:lstStyle/>
                        <a:p>
                          <a:r>
                            <a:rPr lang="en-GB" sz="2300" dirty="0"/>
                            <a:t>Theorem (P., </a:t>
                          </a:r>
                          <a:r>
                            <a:rPr lang="en-GB" sz="2300" dirty="0" err="1"/>
                            <a:t>Tikhomirov</a:t>
                          </a:r>
                          <a:r>
                            <a:rPr lang="en-GB" sz="2300" dirty="0"/>
                            <a:t>, </a:t>
                          </a:r>
                          <a:r>
                            <a:rPr lang="en-GB" sz="2300" dirty="0" err="1"/>
                            <a:t>Efendiev</a:t>
                          </a:r>
                          <a:r>
                            <a:rPr lang="en-GB" sz="2300" dirty="0"/>
                            <a:t>, </a:t>
                          </a:r>
                          <a:r>
                            <a:rPr lang="en-GB" sz="2300" dirty="0" err="1"/>
                            <a:t>arXiv</a:t>
                          </a:r>
                          <a:r>
                            <a:rPr lang="en-GB" sz="2300" dirty="0"/>
                            <a:t>: 2401.05981, accept. SIMA)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608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2" t="-22664" r="-287" b="-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1D9353-89D1-57E3-7D24-FED1CE3ED601}"/>
                  </a:ext>
                </a:extLst>
              </p:cNvPr>
              <p:cNvSpPr txBox="1"/>
              <p:nvPr/>
            </p:nvSpPr>
            <p:spPr>
              <a:xfrm>
                <a:off x="157251" y="4632016"/>
                <a:ext cx="79023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Then for all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i="1" dirty="0">
                    <a:solidFill>
                      <a:srgbClr val="C00000"/>
                    </a:solidFill>
                  </a:rPr>
                  <a:t> sufficiently small</a:t>
                </a:r>
                <a:endParaRPr lang="en-GB" sz="2400" b="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78C70B-EA5E-F833-CAF4-08232E75A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1" y="4632016"/>
                <a:ext cx="7902379" cy="461665"/>
              </a:xfrm>
              <a:prstGeom prst="rect">
                <a:avLst/>
              </a:prstGeom>
              <a:blipFill>
                <a:blip r:embed="rId25"/>
                <a:stretch>
                  <a:fillRect l="-1235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93C4E1-4ACC-40F1-C0FF-8EE954B030EB}"/>
                  </a:ext>
                </a:extLst>
              </p:cNvPr>
              <p:cNvSpPr txBox="1"/>
              <p:nvPr/>
            </p:nvSpPr>
            <p:spPr>
              <a:xfrm>
                <a:off x="157251" y="5472453"/>
                <a:ext cx="7749791" cy="847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0" dirty="0"/>
                  <a:t>TW1</a:t>
                </a:r>
                <a:r>
                  <a:rPr lang="en-GB" sz="2400" b="0" baseline="0" dirty="0"/>
                  <a:t>   </a:t>
                </a:r>
                <a:r>
                  <a:rPr lang="en-GB" sz="2400" b="0" dirty="0"/>
                  <a:t> with</a:t>
                </a:r>
                <a:r>
                  <a:rPr lang="en-GB" sz="2400" b="0" baseline="0" dirty="0"/>
                  <a:t> </a:t>
                </a:r>
                <a:r>
                  <a:rPr lang="en-GB" sz="2400" b="0" dirty="0"/>
                  <a:t>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0" dirty="0"/>
                  <a:t>: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−1, −1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       →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 </a:t>
                </a:r>
                <a:br>
                  <a:rPr lang="en-GB" sz="2400" b="0" i="1" dirty="0">
                    <a:latin typeface="Cambria Math" panose="02040503050406030204" pitchFamily="18" charset="0"/>
                  </a:rPr>
                </a:br>
                <a:r>
                  <a:rPr lang="en-GB" sz="2400" b="0" dirty="0"/>
                  <a:t>TW2    with 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GB" sz="2400" b="0" dirty="0"/>
                  <a:t>:</a:t>
                </a:r>
                <a:r>
                  <a:rPr lang="en-GB" sz="2400" b="0" baseline="0" dirty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→     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.          </m:t>
                    </m:r>
                  </m:oMath>
                </a14:m>
                <a:r>
                  <a:rPr lang="en-GB" sz="2400" b="0" dirty="0"/>
                  <a:t>   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E8BDB-03C0-1876-B1D3-9CFF8775C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1" y="5472453"/>
                <a:ext cx="7749791" cy="847733"/>
              </a:xfrm>
              <a:prstGeom prst="rect">
                <a:avLst/>
              </a:prstGeom>
              <a:blipFill>
                <a:blip r:embed="rId26"/>
                <a:stretch>
                  <a:fillRect l="-1180" t="-5036" b="-158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92FB3AB-6A7D-E426-4D13-A1D8DBA316E9}"/>
              </a:ext>
            </a:extLst>
          </p:cNvPr>
          <p:cNvSpPr txBox="1"/>
          <p:nvPr/>
        </p:nvSpPr>
        <p:spPr>
          <a:xfrm>
            <a:off x="185902" y="5038052"/>
            <a:ext cx="622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/>
              <a:t>such that there exist two traveling waves </a:t>
            </a:r>
            <a:r>
              <a:rPr lang="en-GB" sz="2400" dirty="0"/>
              <a:t>(TW):</a:t>
            </a:r>
            <a:endParaRPr lang="en-GB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56CDDA-4703-9943-F833-BE48DF23DA95}"/>
                  </a:ext>
                </a:extLst>
              </p:cNvPr>
              <p:cNvSpPr txBox="1"/>
              <p:nvPr/>
            </p:nvSpPr>
            <p:spPr>
              <a:xfrm>
                <a:off x="4634353" y="4628450"/>
                <a:ext cx="31238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), 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4D1B2A-9E32-F3C6-348E-BD46C6AA4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353" y="4628450"/>
                <a:ext cx="3123804" cy="461665"/>
              </a:xfrm>
              <a:prstGeom prst="rect">
                <a:avLst/>
              </a:prstGeom>
              <a:blipFill>
                <a:blip r:embed="rId27"/>
                <a:stretch>
                  <a:fillRect l="-292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A117DA5-6BED-0636-8DD2-5A82CE536C88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C88526-A702-E3F7-1043-0D2ED1210EF4}"/>
              </a:ext>
            </a:extLst>
          </p:cNvPr>
          <p:cNvSpPr txBox="1"/>
          <p:nvPr/>
        </p:nvSpPr>
        <p:spPr>
          <a:xfrm>
            <a:off x="8209613" y="136029"/>
            <a:ext cx="629161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3900" dirty="0">
                <a:latin typeface="+mj-lt"/>
                <a:ea typeface="+mj-ea"/>
                <a:cs typeface="+mj-cs"/>
              </a:rPr>
              <a:t>Questions?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972ECD-4FB6-1DD4-9BB2-C0FB7100AC88}"/>
                  </a:ext>
                </a:extLst>
              </p:cNvPr>
              <p:cNvSpPr txBox="1"/>
              <p:nvPr/>
            </p:nvSpPr>
            <p:spPr>
              <a:xfrm>
                <a:off x="165360" y="6320186"/>
                <a:ext cx="8435001" cy="555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Moreover,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limLow>
                              <m:limLow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func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;      </m:t>
                    </m:r>
                    <m:func>
                      <m:func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56E876-5E9A-5559-1B04-6E72FE3C5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0" y="6320186"/>
                <a:ext cx="8435001" cy="555152"/>
              </a:xfrm>
              <a:prstGeom prst="rect">
                <a:avLst/>
              </a:prstGeom>
              <a:blipFill>
                <a:blip r:embed="rId29"/>
                <a:stretch>
                  <a:fillRect l="-1084" t="-5495" b="-109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E65D18-1953-F3D4-FB3E-D6106AD06CFA}"/>
                  </a:ext>
                </a:extLst>
              </p:cNvPr>
              <p:cNvSpPr txBox="1"/>
              <p:nvPr/>
            </p:nvSpPr>
            <p:spPr>
              <a:xfrm>
                <a:off x="13144226" y="3991742"/>
                <a:ext cx="4775313" cy="847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b="0" dirty="0"/>
                  <a:t>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b="0" dirty="0"/>
              </a:p>
              <a:p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,±∞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</m:t>
                    </m:r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,±∞</m:t>
                        </m:r>
                      </m:e>
                    </m:d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8C6F5-CE17-5662-D069-CBD01F59F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226" y="3991742"/>
                <a:ext cx="4775313" cy="847220"/>
              </a:xfrm>
              <a:prstGeom prst="rect">
                <a:avLst/>
              </a:prstGeom>
              <a:blipFill>
                <a:blip r:embed="rId30"/>
                <a:stretch>
                  <a:fillRect b="-5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AF8718C-5347-53E6-E0F1-7FCDB0F1E2B7}"/>
              </a:ext>
            </a:extLst>
          </p:cNvPr>
          <p:cNvSpPr txBox="1"/>
          <p:nvPr/>
        </p:nvSpPr>
        <p:spPr>
          <a:xfrm>
            <a:off x="6848460" y="2263511"/>
            <a:ext cx="5056537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A63CAD-A016-8516-DEF2-61365D9EDC9A}"/>
                  </a:ext>
                </a:extLst>
              </p:cNvPr>
              <p:cNvSpPr txBox="1"/>
              <p:nvPr/>
            </p:nvSpPr>
            <p:spPr>
              <a:xfrm>
                <a:off x="6883186" y="2279059"/>
                <a:ext cx="5056537" cy="863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→+∞:      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→+1</m:t>
                    </m:r>
                  </m:oMath>
                </a14:m>
                <a:r>
                  <a:rPr lang="en-GB" sz="2400" dirty="0"/>
                  <a:t>;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1,2,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GB" sz="24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→−∞:</m:t>
                    </m:r>
                  </m:oMath>
                </a14:m>
                <a:r>
                  <a:rPr lang="en-GB" sz="24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→−1;</m:t>
                    </m:r>
                  </m:oMath>
                </a14:m>
                <a:r>
                  <a:rPr lang="en-GB" sz="2400" b="0" dirty="0"/>
                  <a:t>      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1,2,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GB" sz="2400" dirty="0"/>
                  <a:t> </a:t>
                </a:r>
                <a:endParaRPr lang="en-GB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3F4456-6043-ED35-6BBD-6C002983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86" y="2279059"/>
                <a:ext cx="5056537" cy="863441"/>
              </a:xfrm>
              <a:prstGeom prst="rect">
                <a:avLst/>
              </a:prstGeom>
              <a:blipFill>
                <a:blip r:embed="rId32"/>
                <a:stretch>
                  <a:fillRect l="-361" t="-4930" b="-2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9AB48E1-1D7B-D200-FAB3-F7690384DD87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8691209" y="4209940"/>
            <a:ext cx="3394876" cy="26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2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						Outline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52579-17F1-10E1-3CC1-803D4980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63" y="5082148"/>
            <a:ext cx="2172058" cy="17758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8E49F-477A-7721-975B-C276B449D899}"/>
              </a:ext>
            </a:extLst>
          </p:cNvPr>
          <p:cNvSpPr txBox="1"/>
          <p:nvPr/>
        </p:nvSpPr>
        <p:spPr>
          <a:xfrm>
            <a:off x="3374654" y="1084167"/>
            <a:ext cx="57743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Introduction</a:t>
            </a:r>
          </a:p>
          <a:p>
            <a:pPr lvl="1"/>
            <a:r>
              <a:rPr lang="en-US" sz="2400" dirty="0"/>
              <a:t>Miscible displacement in porous media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viscous fingering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gravitational fingering</a:t>
            </a:r>
            <a:br>
              <a:rPr lang="en-US" sz="2400" dirty="0"/>
            </a:br>
            <a:br>
              <a:rPr lang="en-US" sz="1600" dirty="0"/>
            </a:b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Problem statement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Two-tubes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Main theorem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Proof: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traveling waves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slow-fast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geometric singular perturb. theory</a:t>
            </a:r>
          </a:p>
        </p:txBody>
      </p:sp>
      <p:pic>
        <p:nvPicPr>
          <p:cNvPr id="3" name="Picture 2" descr="A black and white diagram with white text&#10;&#10;Description automatically generated">
            <a:extLst>
              <a:ext uri="{FF2B5EF4-FFF2-40B4-BE49-F238E27FC236}">
                <a16:creationId xmlns:a16="http://schemas.microsoft.com/office/drawing/2014/main" id="{3E1B6B4B-4F01-42FF-649F-644F51F02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701" y="3211258"/>
            <a:ext cx="1573161" cy="1775852"/>
          </a:xfrm>
          <a:prstGeom prst="rect">
            <a:avLst/>
          </a:prstGeom>
        </p:spPr>
      </p:pic>
      <p:pic>
        <p:nvPicPr>
          <p:cNvPr id="5" name="Picture 4" descr="A black and white image of a fire&#10;&#10;Description automatically generated">
            <a:extLst>
              <a:ext uri="{FF2B5EF4-FFF2-40B4-BE49-F238E27FC236}">
                <a16:creationId xmlns:a16="http://schemas.microsoft.com/office/drawing/2014/main" id="{B7B8AAB7-ADA2-5939-4358-2BD276949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4" b="26424"/>
          <a:stretch/>
        </p:blipFill>
        <p:spPr>
          <a:xfrm>
            <a:off x="9898652" y="1152323"/>
            <a:ext cx="1714500" cy="17758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 descr="A black and white image of grass&#10;&#10;Description automatically generated">
            <a:extLst>
              <a:ext uri="{FF2B5EF4-FFF2-40B4-BE49-F238E27FC236}">
                <a16:creationId xmlns:a16="http://schemas.microsoft.com/office/drawing/2014/main" id="{8DFE5A41-E115-BF60-F242-B9F13389A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944" y="-545806"/>
            <a:ext cx="1714500" cy="7330440"/>
          </a:xfrm>
          <a:prstGeom prst="rect">
            <a:avLst/>
          </a:prstGeom>
        </p:spPr>
      </p:pic>
      <p:pic>
        <p:nvPicPr>
          <p:cNvPr id="17" name="Picture 16" descr="A black and white image of a fire&#10;&#10;Description automatically generated">
            <a:extLst>
              <a:ext uri="{FF2B5EF4-FFF2-40B4-BE49-F238E27FC236}">
                <a16:creationId xmlns:a16="http://schemas.microsoft.com/office/drawing/2014/main" id="{445714DE-5267-687C-DC1A-BCC228822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909" y="-121920"/>
            <a:ext cx="3429000" cy="7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05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C840A-B7E7-2634-66B5-9DEC7B94A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A287-E69C-0C1A-8FCF-8C964B080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						Scheme of proof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FD91E-FBDC-C93C-28A1-CD98360E97D7}"/>
              </a:ext>
            </a:extLst>
          </p:cNvPr>
          <p:cNvSpPr txBox="1"/>
          <p:nvPr/>
        </p:nvSpPr>
        <p:spPr>
          <a:xfrm>
            <a:off x="2929038" y="1487394"/>
            <a:ext cx="926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1: </a:t>
            </a:r>
            <a:r>
              <a:rPr lang="en-GB" sz="2400" dirty="0"/>
              <a:t>structure of the set of traveling wave (TW) solutions</a:t>
            </a:r>
            <a:r>
              <a:rPr lang="en-US" sz="2400" dirty="0"/>
              <a:t> </a:t>
            </a:r>
          </a:p>
        </p:txBody>
      </p:sp>
      <p:pic>
        <p:nvPicPr>
          <p:cNvPr id="12" name="Picture 11" descr="A black and white image of grass&#10;&#10;Description automatically generated">
            <a:extLst>
              <a:ext uri="{FF2B5EF4-FFF2-40B4-BE49-F238E27FC236}">
                <a16:creationId xmlns:a16="http://schemas.microsoft.com/office/drawing/2014/main" id="{6904737C-1D8B-8487-3435-8ACAB37C3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944" y="-545806"/>
            <a:ext cx="1714500" cy="7330440"/>
          </a:xfrm>
          <a:prstGeom prst="rect">
            <a:avLst/>
          </a:prstGeom>
        </p:spPr>
      </p:pic>
      <p:pic>
        <p:nvPicPr>
          <p:cNvPr id="17" name="Picture 16" descr="A black and white image of a fire&#10;&#10;Description automatically generated">
            <a:extLst>
              <a:ext uri="{FF2B5EF4-FFF2-40B4-BE49-F238E27FC236}">
                <a16:creationId xmlns:a16="http://schemas.microsoft.com/office/drawing/2014/main" id="{E483EC40-BBBB-9233-73E5-575831F24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909" y="-121920"/>
            <a:ext cx="3429000" cy="7208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ED17DE-A7BE-F070-6636-64691FFD9E20}"/>
                  </a:ext>
                </a:extLst>
              </p:cNvPr>
              <p:cNvSpPr txBox="1"/>
              <p:nvPr/>
            </p:nvSpPr>
            <p:spPr>
              <a:xfrm>
                <a:off x="12678828" y="1345777"/>
                <a:ext cx="4419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Travelling wave (TW) ansatz with fixed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ED17DE-A7BE-F070-6636-64691FFD9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8828" y="1345777"/>
                <a:ext cx="4419158" cy="400110"/>
              </a:xfrm>
              <a:prstGeom prst="rect">
                <a:avLst/>
              </a:prstGeom>
              <a:blipFill>
                <a:blip r:embed="rId5"/>
                <a:stretch>
                  <a:fillRect l="-1517" t="-9231" r="-414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778A60-4568-A85B-33AD-5EFBBF71BC8A}"/>
                  </a:ext>
                </a:extLst>
              </p:cNvPr>
              <p:cNvSpPr txBox="1"/>
              <p:nvPr/>
            </p:nvSpPr>
            <p:spPr>
              <a:xfrm>
                <a:off x="3623526" y="2269483"/>
                <a:ext cx="2816669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1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778A60-4568-A85B-33AD-5EFBBF71B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526" y="2269483"/>
                <a:ext cx="2816669" cy="2246769"/>
              </a:xfrm>
              <a:prstGeom prst="rect">
                <a:avLst/>
              </a:prstGeom>
              <a:blipFill>
                <a:blip r:embed="rId6"/>
                <a:stretch>
                  <a:fillRect b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980882-AC50-4897-8FDE-85BB3633D2A9}"/>
              </a:ext>
            </a:extLst>
          </p:cNvPr>
          <p:cNvSpPr txBox="1"/>
          <p:nvPr/>
        </p:nvSpPr>
        <p:spPr>
          <a:xfrm>
            <a:off x="2850486" y="5018578"/>
            <a:ext cx="926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2: </a:t>
            </a:r>
            <a:r>
              <a:rPr lang="en-GB" sz="2400" dirty="0"/>
              <a:t>existence of a propagating terrace of two traveling waves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386791-2F99-6846-DD9D-BD35036E44B7}"/>
                  </a:ext>
                </a:extLst>
              </p:cNvPr>
              <p:cNvSpPr txBox="1"/>
              <p:nvPr/>
            </p:nvSpPr>
            <p:spPr>
              <a:xfrm>
                <a:off x="12678828" y="2607582"/>
                <a:ext cx="1774973" cy="4979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386791-2F99-6846-DD9D-BD35036E4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8828" y="2607582"/>
                <a:ext cx="1774973" cy="4979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ACDE4FB7-F33D-6128-9212-7318B9DFED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2443056"/>
                  </p:ext>
                </p:extLst>
              </p:nvPr>
            </p:nvGraphicFramePr>
            <p:xfrm>
              <a:off x="7133557" y="2284972"/>
              <a:ext cx="4457699" cy="1602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57699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353277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1206429">
                    <a:tc>
                      <a:txBody>
                        <a:bodyPr/>
                        <a:lstStyle/>
                        <a:p>
                          <a:r>
                            <a:rPr lang="en-GB" sz="2000" baseline="0" dirty="0"/>
                            <a:t>For sufficiently small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baseline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baseline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GB" sz="2000" baseline="0" dirty="0"/>
                            <a:t> and for each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baseline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2000" b="0" i="0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sz="2000" baseline="0" dirty="0"/>
                            <a:t>close to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000" b="0" i="1" baseline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2000" baseline="0" dirty="0"/>
                            <a:t>  there exists a TW: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Sup>
                                      <m:sSub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Sup>
                                      <m:sSub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→(1,1,0,0,0)</m:t>
                                </m:r>
                              </m:oMath>
                            </m:oMathPara>
                          </a14:m>
                          <a:endParaRPr lang="en-GB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ACDE4FB7-F33D-6128-9212-7318B9DFED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2443056"/>
                  </p:ext>
                </p:extLst>
              </p:nvPr>
            </p:nvGraphicFramePr>
            <p:xfrm>
              <a:off x="7133557" y="2284972"/>
              <a:ext cx="4457699" cy="1602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57699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12064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7" t="-35176" r="-546" b="-10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5A0E98-2539-D40C-F83F-1E03A47FE4AA}"/>
                  </a:ext>
                </a:extLst>
              </p:cNvPr>
              <p:cNvSpPr txBox="1"/>
              <p:nvPr/>
            </p:nvSpPr>
            <p:spPr>
              <a:xfrm>
                <a:off x="7133557" y="3866183"/>
                <a:ext cx="49994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Similarly,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−1,−1,0,0,0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5A0E98-2539-D40C-F83F-1E03A47FE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557" y="3866183"/>
                <a:ext cx="4999469" cy="707886"/>
              </a:xfrm>
              <a:prstGeom prst="rect">
                <a:avLst/>
              </a:prstGeom>
              <a:blipFill>
                <a:blip r:embed="rId9"/>
                <a:stretch>
                  <a:fillRect l="-1220" t="-4310" b="-43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6EA778-4AB7-D227-1F22-14C4383E2993}"/>
                  </a:ext>
                </a:extLst>
              </p:cNvPr>
              <p:cNvSpPr txBox="1"/>
              <p:nvPr/>
            </p:nvSpPr>
            <p:spPr>
              <a:xfrm>
                <a:off x="3749040" y="5570809"/>
                <a:ext cx="68694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Find a common intermediate state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for traveling waves above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6EA778-4AB7-D227-1F22-14C4383E2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40" y="5570809"/>
                <a:ext cx="6869429" cy="707886"/>
              </a:xfrm>
              <a:prstGeom prst="rect">
                <a:avLst/>
              </a:prstGeom>
              <a:blipFill>
                <a:blip r:embed="rId10"/>
                <a:stretch>
                  <a:fillRect l="-799" t="-5172" r="-7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1B725EE-DD94-0A33-C0EA-3C3245FA7FB4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red and black line&#10;&#10;Description automatically generated">
            <a:extLst>
              <a:ext uri="{FF2B5EF4-FFF2-40B4-BE49-F238E27FC236}">
                <a16:creationId xmlns:a16="http://schemas.microsoft.com/office/drawing/2014/main" id="{82B84843-4CD6-EA09-1F58-5E8994724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50" y="-44466"/>
            <a:ext cx="1238758" cy="108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Scheme of proof: step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9AA67-7E89-3926-2CC7-58DDE0587EA6}"/>
              </a:ext>
            </a:extLst>
          </p:cNvPr>
          <p:cNvSpPr txBox="1"/>
          <p:nvPr/>
        </p:nvSpPr>
        <p:spPr>
          <a:xfrm>
            <a:off x="2617563" y="990965"/>
            <a:ext cx="5330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СПАСИБО за внимание!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Приезжайте в гости в Рио-де-Жанейро!</a:t>
            </a:r>
            <a:endParaRPr lang="en-GB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68BB42-05CB-74C7-5544-343CF6F54303}"/>
                  </a:ext>
                </a:extLst>
              </p:cNvPr>
              <p:cNvSpPr txBox="1"/>
              <p:nvPr/>
            </p:nvSpPr>
            <p:spPr>
              <a:xfrm>
                <a:off x="220128" y="1046773"/>
                <a:ext cx="5257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Travelling wave (TW) ansatz with fixed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68BB42-05CB-74C7-5544-343CF6F54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28" y="1046773"/>
                <a:ext cx="5257530" cy="461665"/>
              </a:xfrm>
              <a:prstGeom prst="rect">
                <a:avLst/>
              </a:prstGeom>
              <a:blipFill>
                <a:blip r:embed="rId3"/>
                <a:stretch>
                  <a:fillRect l="-1738" t="-10667" r="-811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088037-2551-6CA0-6EA8-FDFDE777F0B3}"/>
                  </a:ext>
                </a:extLst>
              </p:cNvPr>
              <p:cNvSpPr txBox="1"/>
              <p:nvPr/>
            </p:nvSpPr>
            <p:spPr>
              <a:xfrm>
                <a:off x="432618" y="1523355"/>
                <a:ext cx="3298147" cy="2739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endParaRPr lang="en-GB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endParaRPr lang="en-GB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088037-2551-6CA0-6EA8-FDFDE777F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8" y="1523355"/>
                <a:ext cx="3298147" cy="27392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E9EB63-1AE9-A1B2-D2F6-0581DC6A734D}"/>
                  </a:ext>
                </a:extLst>
              </p:cNvPr>
              <p:cNvSpPr txBox="1"/>
              <p:nvPr/>
            </p:nvSpPr>
            <p:spPr>
              <a:xfrm>
                <a:off x="685283" y="4841731"/>
                <a:ext cx="279281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E9EB63-1AE9-A1B2-D2F6-0581DC6A7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83" y="4841731"/>
                <a:ext cx="2792816" cy="1938992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7DD7B-525F-FDFD-B103-CF7AABF0C1C9}"/>
                  </a:ext>
                </a:extLst>
              </p:cNvPr>
              <p:cNvSpPr txBox="1"/>
              <p:nvPr/>
            </p:nvSpPr>
            <p:spPr>
              <a:xfrm>
                <a:off x="220128" y="4380066"/>
                <a:ext cx="3000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With condition at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+∞: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7DD7B-525F-FDFD-B103-CF7AABF0C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28" y="4380066"/>
                <a:ext cx="3000501" cy="461665"/>
              </a:xfrm>
              <a:prstGeom prst="rect">
                <a:avLst/>
              </a:prstGeom>
              <a:blipFill>
                <a:blip r:embed="rId6"/>
                <a:stretch>
                  <a:fillRect l="-3049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1FD2EC2E-AC61-A552-C3A5-FD39695BC528}"/>
              </a:ext>
            </a:extLst>
          </p:cNvPr>
          <p:cNvSpPr/>
          <p:nvPr/>
        </p:nvSpPr>
        <p:spPr>
          <a:xfrm>
            <a:off x="5424097" y="1581071"/>
            <a:ext cx="983226" cy="4817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/>
              <p:nvPr/>
            </p:nvSpPr>
            <p:spPr>
              <a:xfrm>
                <a:off x="7596606" y="1566135"/>
                <a:ext cx="2536464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𝐵𝑋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606" y="1566135"/>
                <a:ext cx="2536464" cy="916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B20B5D-423D-157E-8E1D-AB8218B3BC19}"/>
                  </a:ext>
                </a:extLst>
              </p:cNvPr>
              <p:cNvSpPr txBox="1"/>
              <p:nvPr/>
            </p:nvSpPr>
            <p:spPr>
              <a:xfrm>
                <a:off x="6096000" y="2506767"/>
                <a:ext cx="5518306" cy="2724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b="0" dirty="0">
                    <a:ea typeface="Cambria Math" panose="02040503050406030204" pitchFamily="18" charset="0"/>
                  </a:rPr>
                  <a:t>,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dirty="0"/>
                  <a:t>,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2×4</m:t>
                        </m:r>
                      </m:sup>
                    </m:sSup>
                  </m:oMath>
                </a14:m>
                <a:r>
                  <a:rPr lang="en-GB" sz="2400" dirty="0"/>
                  <a:t>,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B20B5D-423D-157E-8E1D-AB8218B3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06767"/>
                <a:ext cx="5518306" cy="2724207"/>
              </a:xfrm>
              <a:prstGeom prst="rect">
                <a:avLst/>
              </a:prstGeom>
              <a:blipFill>
                <a:blip r:embed="rId8"/>
                <a:stretch>
                  <a:fillRect l="-1657" t="-17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D4C77-7B3F-5CE5-4AB9-BB78129BD5BE}"/>
                  </a:ext>
                </a:extLst>
              </p:cNvPr>
              <p:cNvSpPr txBox="1"/>
              <p:nvPr/>
            </p:nvSpPr>
            <p:spPr>
              <a:xfrm>
                <a:off x="7469425" y="1046772"/>
                <a:ext cx="2955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System of ODEs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D4C77-7B3F-5CE5-4AB9-BB78129B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425" y="1046772"/>
                <a:ext cx="2955553" cy="461665"/>
              </a:xfrm>
              <a:prstGeom prst="rect">
                <a:avLst/>
              </a:prstGeom>
              <a:blipFill>
                <a:blip r:embed="rId9"/>
                <a:stretch>
                  <a:fillRect l="-3093" t="-10667" r="-2062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8237E8-B784-8640-BC53-5EA5F7A333C6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13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0CA3E38-FE77-BCFE-4791-4233F5DE8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528122"/>
                  </p:ext>
                </p:extLst>
              </p:nvPr>
            </p:nvGraphicFramePr>
            <p:xfrm>
              <a:off x="6237252" y="5375013"/>
              <a:ext cx="4935054" cy="117576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935054">
                      <a:extLst>
                        <a:ext uri="{9D8B030D-6E8A-4147-A177-3AD203B41FA5}">
                          <a16:colId xmlns:a16="http://schemas.microsoft.com/office/drawing/2014/main" val="18595417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Aim:      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GB" sz="2000" dirty="0"/>
                            <a:t>  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GB" sz="2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sz="2000" dirty="0"/>
                            <a:t>TW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46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000" dirty="0"/>
                            <a:t>find a heteroclinic orbit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endParaRPr lang="en-GB" sz="2000" b="0" dirty="0"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GB" sz="2000" dirty="0"/>
                            <a:t>such that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+∞</m:t>
                                      </m:r>
                                    </m:e>
                                  </m:d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+∞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000" dirty="0"/>
                            <a:t> given point.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879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0CA3E38-FE77-BCFE-4791-4233F5DE8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528122"/>
                  </p:ext>
                </p:extLst>
              </p:nvPr>
            </p:nvGraphicFramePr>
            <p:xfrm>
              <a:off x="6237252" y="5375013"/>
              <a:ext cx="4935054" cy="117576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935054">
                      <a:extLst>
                        <a:ext uri="{9D8B030D-6E8A-4147-A177-3AD203B41FA5}">
                          <a16:colId xmlns:a16="http://schemas.microsoft.com/office/drawing/2014/main" val="185954176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3" t="-7692" r="-494" b="-2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746537"/>
                      </a:ext>
                    </a:extLst>
                  </a:tr>
                  <a:tr h="779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3" t="-54264" r="-494" b="-12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8794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20CABE2-10CB-E1A9-A2A6-4C8A1EB1EC77}"/>
              </a:ext>
            </a:extLst>
          </p:cNvPr>
          <p:cNvSpPr/>
          <p:nvPr/>
        </p:nvSpPr>
        <p:spPr>
          <a:xfrm>
            <a:off x="5424097" y="5255458"/>
            <a:ext cx="5958234" cy="1520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1DB553-4189-5358-EACC-26EA36A46A4F}"/>
                  </a:ext>
                </a:extLst>
              </p:cNvPr>
              <p:cNvSpPr txBox="1"/>
              <p:nvPr/>
            </p:nvSpPr>
            <p:spPr>
              <a:xfrm>
                <a:off x="4070556" y="5087003"/>
                <a:ext cx="80992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/>
                  <a:t> </a:t>
                </a:r>
              </a:p>
              <a:p>
                <a:r>
                  <a:rPr lang="en-GB" sz="2400" u="sng" dirty="0" err="1"/>
                  <a:t>Obs</a:t>
                </a:r>
                <a:r>
                  <a:rPr lang="en-GB" sz="2400" u="sng" dirty="0"/>
                  <a:t>:</a:t>
                </a:r>
                <a:r>
                  <a:rPr lang="en-GB" sz="2400" i="1" dirty="0"/>
                  <a:t>             </a:t>
                </a:r>
                <a:r>
                  <a:rPr lang="en-GB" sz="2400" dirty="0"/>
                  <a:t>for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en-GB" sz="2400" dirty="0"/>
                  <a:t>this system has a </a:t>
                </a:r>
                <a:r>
                  <a:rPr lang="en-GB" sz="2400" dirty="0">
                    <a:solidFill>
                      <a:srgbClr val="C00000"/>
                    </a:solidFill>
                  </a:rPr>
                  <a:t>``slow-fast’’</a:t>
                </a:r>
                <a:r>
                  <a:rPr lang="en-GB" sz="2400" dirty="0"/>
                  <a:t> structure </a:t>
                </a:r>
              </a:p>
              <a:p>
                <a:r>
                  <a:rPr lang="en-GB" sz="2400" u="sng" dirty="0"/>
                  <a:t>Key tool:</a:t>
                </a:r>
                <a:r>
                  <a:rPr lang="en-GB" sz="2400" dirty="0"/>
                  <a:t>     </a:t>
                </a:r>
                <a:r>
                  <a:rPr lang="en-GB" sz="2400" dirty="0">
                    <a:solidFill>
                      <a:srgbClr val="C00000"/>
                    </a:solidFill>
                  </a:rPr>
                  <a:t>geometric singular perturbation theory (GSPT)</a:t>
                </a:r>
                <a:r>
                  <a:rPr lang="en-GB" sz="2400" dirty="0"/>
                  <a:t> </a:t>
                </a:r>
              </a:p>
              <a:p>
                <a:r>
                  <a:rPr lang="en-GB" sz="2400" dirty="0"/>
                  <a:t>                    1979 – N. </a:t>
                </a:r>
                <a:r>
                  <a:rPr lang="en-GB" sz="2400" dirty="0" err="1"/>
                  <a:t>Fenichel</a:t>
                </a:r>
                <a:r>
                  <a:rPr lang="en-GB" sz="2400" dirty="0"/>
                  <a:t> (JDE); 2020 – M. </a:t>
                </a:r>
                <a:r>
                  <a:rPr lang="en-GB" sz="2400" dirty="0" err="1"/>
                  <a:t>Wechselberger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1DB553-4189-5358-EACC-26EA36A46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556" y="5087003"/>
                <a:ext cx="8099292" cy="1569660"/>
              </a:xfrm>
              <a:prstGeom prst="rect">
                <a:avLst/>
              </a:prstGeom>
              <a:blipFill>
                <a:blip r:embed="rId12"/>
                <a:stretch>
                  <a:fillRect l="-1205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4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 animBg="1"/>
      <p:bldP spid="15" grpId="0" animBg="1"/>
      <p:bldP spid="16" grpId="0"/>
      <p:bldP spid="18" grpId="0"/>
      <p:bldP spid="10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ine&#10;&#10;Description automatically generated">
            <a:extLst>
              <a:ext uri="{FF2B5EF4-FFF2-40B4-BE49-F238E27FC236}">
                <a16:creationId xmlns:a16="http://schemas.microsoft.com/office/drawing/2014/main" id="{FA57274D-5D10-4500-446C-91E911606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50" y="-44466"/>
            <a:ext cx="1238758" cy="108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GB" dirty="0"/>
              <a:t>Scheme of proof: step 2 – propagating terrace of 2 TW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86A75-67DE-4563-BF07-69D87F558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93" y="4607786"/>
            <a:ext cx="2810366" cy="2262368"/>
          </a:xfrm>
          <a:prstGeom prst="rect">
            <a:avLst/>
          </a:prstGeom>
        </p:spPr>
      </p:pic>
      <p:pic>
        <p:nvPicPr>
          <p:cNvPr id="8" name="Picture 7" descr="A diagram of a square with arrows and a square with a line&#10;&#10;Description automatically generated">
            <a:extLst>
              <a:ext uri="{FF2B5EF4-FFF2-40B4-BE49-F238E27FC236}">
                <a16:creationId xmlns:a16="http://schemas.microsoft.com/office/drawing/2014/main" id="{D761DC1C-C1E8-8325-431A-D052B7089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00" y="4668523"/>
            <a:ext cx="5304829" cy="2196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EA48D8-ACAB-0648-1C50-C55F5B2DBFF1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14</a:t>
            </a:r>
            <a:endParaRPr lang="en-GB" dirty="0"/>
          </a:p>
        </p:txBody>
      </p:sp>
      <p:pic>
        <p:nvPicPr>
          <p:cNvPr id="13" name="Picture 12" descr="A diagram of a graph&#10;&#10;Description automatically generated">
            <a:extLst>
              <a:ext uri="{FF2B5EF4-FFF2-40B4-BE49-F238E27FC236}">
                <a16:creationId xmlns:a16="http://schemas.microsoft.com/office/drawing/2014/main" id="{688FDF30-B060-14CC-A5FB-FF11AD96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41" y="991263"/>
            <a:ext cx="3866176" cy="2911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509984-C39A-390C-2994-1FD9954AA6ED}"/>
                  </a:ext>
                </a:extLst>
              </p:cNvPr>
              <p:cNvSpPr txBox="1"/>
              <p:nvPr/>
            </p:nvSpPr>
            <p:spPr>
              <a:xfrm>
                <a:off x="448411" y="1415662"/>
                <a:ext cx="62316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→ 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509984-C39A-390C-2994-1FD9954AA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1" y="1415662"/>
                <a:ext cx="623169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0D2C6-B97B-582A-C675-CEC451CAB5FC}"/>
                  </a:ext>
                </a:extLst>
              </p:cNvPr>
              <p:cNvSpPr txBox="1"/>
              <p:nvPr/>
            </p:nvSpPr>
            <p:spPr>
              <a:xfrm>
                <a:off x="448411" y="2279496"/>
                <a:ext cx="62316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0D2C6-B97B-582A-C675-CEC451CA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1" y="2279496"/>
                <a:ext cx="623169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1E4BBE6-ED69-5D28-9363-7DD3C1F33FA7}"/>
              </a:ext>
            </a:extLst>
          </p:cNvPr>
          <p:cNvSpPr txBox="1"/>
          <p:nvPr/>
        </p:nvSpPr>
        <p:spPr>
          <a:xfrm>
            <a:off x="162838" y="2741161"/>
            <a:ext cx="651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3) Find the intersection points of these two curves </a:t>
            </a:r>
          </a:p>
        </p:txBody>
      </p:sp>
      <p:pic>
        <p:nvPicPr>
          <p:cNvPr id="23" name="Picture 22" descr="A diagram of a graph&#10;&#10;Description automatically generated">
            <a:extLst>
              <a:ext uri="{FF2B5EF4-FFF2-40B4-BE49-F238E27FC236}">
                <a16:creationId xmlns:a16="http://schemas.microsoft.com/office/drawing/2014/main" id="{549965C4-5361-155B-038C-DD52F361FC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2651"/>
          <a:stretch/>
        </p:blipFill>
        <p:spPr>
          <a:xfrm>
            <a:off x="7536874" y="1081078"/>
            <a:ext cx="4018018" cy="2821481"/>
          </a:xfrm>
          <a:prstGeom prst="rect">
            <a:avLst/>
          </a:prstGeom>
        </p:spPr>
      </p:pic>
      <p:pic>
        <p:nvPicPr>
          <p:cNvPr id="25" name="Picture 24" descr="A diagram of a graph&#10;&#10;Description automatically generated">
            <a:extLst>
              <a:ext uri="{FF2B5EF4-FFF2-40B4-BE49-F238E27FC236}">
                <a16:creationId xmlns:a16="http://schemas.microsoft.com/office/drawing/2014/main" id="{804FA9A7-5C57-12CB-8FCF-C531CBA439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/>
          <a:stretch/>
        </p:blipFill>
        <p:spPr>
          <a:xfrm>
            <a:off x="7587069" y="1081077"/>
            <a:ext cx="3932903" cy="2843649"/>
          </a:xfrm>
          <a:prstGeom prst="rect">
            <a:avLst/>
          </a:prstGeom>
        </p:spPr>
      </p:pic>
      <p:pic>
        <p:nvPicPr>
          <p:cNvPr id="27" name="Picture 26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98E3AF4-C2EE-CC0F-11F2-04B9FC11B4F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/>
          <a:stretch/>
        </p:blipFill>
        <p:spPr>
          <a:xfrm>
            <a:off x="7573236" y="1106932"/>
            <a:ext cx="3973267" cy="283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CE7E6F-CE59-D3FE-2C2F-CD667DBA3531}"/>
                  </a:ext>
                </a:extLst>
              </p:cNvPr>
              <p:cNvSpPr txBox="1"/>
              <p:nvPr/>
            </p:nvSpPr>
            <p:spPr>
              <a:xfrm>
                <a:off x="231664" y="4146121"/>
                <a:ext cx="5384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 – these curves are just straight lines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CE7E6F-CE59-D3FE-2C2F-CD667DBA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64" y="4146121"/>
                <a:ext cx="5384936" cy="461665"/>
              </a:xfrm>
              <a:prstGeom prst="rect">
                <a:avLst/>
              </a:prstGeom>
              <a:blipFill>
                <a:blip r:embed="rId13"/>
                <a:stretch>
                  <a:fillRect l="-340" t="-10526" r="-793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D7B74F-863F-B7C9-A19B-9804C160E13F}"/>
                  </a:ext>
                </a:extLst>
              </p:cNvPr>
              <p:cNvSpPr txBox="1"/>
              <p:nvPr/>
            </p:nvSpPr>
            <p:spPr>
              <a:xfrm>
                <a:off x="6674813" y="4180858"/>
                <a:ext cx="63550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GB" sz="2400" dirty="0"/>
                  <a:t>– perturbation argument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D7B74F-863F-B7C9-A19B-9804C160E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813" y="4180858"/>
                <a:ext cx="6355080" cy="461665"/>
              </a:xfrm>
              <a:prstGeom prst="rect">
                <a:avLst/>
              </a:prstGeom>
              <a:blipFill>
                <a:blip r:embed="rId14"/>
                <a:stretch>
                  <a:fillRect l="-288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ED71FF-00A9-7AB6-CC2A-89F2D1039DFB}"/>
                  </a:ext>
                </a:extLst>
              </p:cNvPr>
              <p:cNvSpPr txBox="1"/>
              <p:nvPr/>
            </p:nvSpPr>
            <p:spPr>
              <a:xfrm>
                <a:off x="162838" y="950157"/>
                <a:ext cx="8140818" cy="5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1)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/>
                  <a:t> we find all points </a:t>
                </a:r>
                <a:r>
                  <a:rPr lang="en-GB" sz="2400" dirty="0" err="1"/>
                  <a:t>s.t.</a:t>
                </a:r>
                <a:r>
                  <a:rPr lang="en-GB" sz="2400" dirty="0"/>
                  <a:t> there exists a TW: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ED71FF-00A9-7AB6-CC2A-89F2D1039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8" y="950157"/>
                <a:ext cx="8140818" cy="510011"/>
              </a:xfrm>
              <a:prstGeom prst="rect">
                <a:avLst/>
              </a:prstGeom>
              <a:blipFill>
                <a:blip r:embed="rId15"/>
                <a:stretch>
                  <a:fillRect l="-1199" t="-4762" r="-75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AF42D-9E78-1583-6C4F-47F99490BF31}"/>
                  </a:ext>
                </a:extLst>
              </p:cNvPr>
              <p:cNvSpPr txBox="1"/>
              <p:nvPr/>
            </p:nvSpPr>
            <p:spPr>
              <a:xfrm>
                <a:off x="162838" y="1813991"/>
                <a:ext cx="8243603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2)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/>
                  <a:t> we find all points </a:t>
                </a:r>
                <a:r>
                  <a:rPr lang="en-GB" sz="2400" dirty="0" err="1"/>
                  <a:t>s.t.</a:t>
                </a:r>
                <a:r>
                  <a:rPr lang="en-GB" sz="2400" dirty="0"/>
                  <a:t> there exists a TW: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AF42D-9E78-1583-6C4F-47F99490B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8" y="1813991"/>
                <a:ext cx="8243603" cy="468205"/>
              </a:xfrm>
              <a:prstGeom prst="rect">
                <a:avLst/>
              </a:prstGeom>
              <a:blipFill>
                <a:blip r:embed="rId16"/>
                <a:stretch>
                  <a:fillRect l="-1183"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56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8" grpId="0"/>
      <p:bldP spid="30" grpId="0"/>
      <p:bldP spid="14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ple-example-GSPT">
            <a:hlinkClick r:id="" action="ppaction://media"/>
            <a:extLst>
              <a:ext uri="{FF2B5EF4-FFF2-40B4-BE49-F238E27FC236}">
                <a16:creationId xmlns:a16="http://schemas.microsoft.com/office/drawing/2014/main" id="{E6CEDD8D-FBE6-F951-6EC6-2FAED82D03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753" t="2606" r="4244" b="2213"/>
          <a:stretch/>
        </p:blipFill>
        <p:spPr>
          <a:xfrm>
            <a:off x="3041294" y="2422044"/>
            <a:ext cx="5433265" cy="4248000"/>
          </a:xfrm>
          <a:prstGeom prst="rect">
            <a:avLst/>
          </a:prstGeom>
        </p:spPr>
      </p:pic>
      <p:pic>
        <p:nvPicPr>
          <p:cNvPr id="4" name="Picture 3" descr="A red and black line&#10;&#10;Description automatically generated">
            <a:extLst>
              <a:ext uri="{FF2B5EF4-FFF2-40B4-BE49-F238E27FC236}">
                <a16:creationId xmlns:a16="http://schemas.microsoft.com/office/drawing/2014/main" id="{82DD22DF-A874-D849-1223-81D068DB3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50" y="-44466"/>
            <a:ext cx="1238758" cy="108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Slow-fast systems: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/>
              <p:nvPr/>
            </p:nvSpPr>
            <p:spPr>
              <a:xfrm>
                <a:off x="316521" y="1461591"/>
                <a:ext cx="2391809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1" y="1461591"/>
                <a:ext cx="2391809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569B3A-4BAC-70C6-55A1-0EB343C5BF38}"/>
                  </a:ext>
                </a:extLst>
              </p:cNvPr>
              <p:cNvSpPr txBox="1"/>
              <p:nvPr/>
            </p:nvSpPr>
            <p:spPr>
              <a:xfrm>
                <a:off x="8843501" y="1461591"/>
                <a:ext cx="2674707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569B3A-4BAC-70C6-55A1-0EB343C5B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501" y="1461591"/>
                <a:ext cx="2674707" cy="916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9D4A5-9695-6BF6-1020-483E6BB9F842}"/>
                  </a:ext>
                </a:extLst>
              </p:cNvPr>
              <p:cNvSpPr txBox="1"/>
              <p:nvPr/>
            </p:nvSpPr>
            <p:spPr>
              <a:xfrm>
                <a:off x="5285865" y="1289368"/>
                <a:ext cx="13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9D4A5-9695-6BF6-1020-483E6BB9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65" y="1289368"/>
                <a:ext cx="130465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868FA6-B8CB-6001-256F-820FC8BACB4C}"/>
              </a:ext>
            </a:extLst>
          </p:cNvPr>
          <p:cNvCxnSpPr/>
          <p:nvPr/>
        </p:nvCxnSpPr>
        <p:spPr>
          <a:xfrm>
            <a:off x="4546928" y="1833998"/>
            <a:ext cx="278252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996810-D7D4-77D6-7EAF-75A35F6F66A1}"/>
                  </a:ext>
                </a:extLst>
              </p:cNvPr>
              <p:cNvSpPr txBox="1"/>
              <p:nvPr/>
            </p:nvSpPr>
            <p:spPr>
              <a:xfrm>
                <a:off x="3085837" y="2551767"/>
                <a:ext cx="12053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996810-D7D4-77D6-7EAF-75A35F6F6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37" y="2551767"/>
                <a:ext cx="120533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C7D7FD-3086-E058-5602-D2FDE3191D78}"/>
                  </a:ext>
                </a:extLst>
              </p:cNvPr>
              <p:cNvSpPr txBox="1"/>
              <p:nvPr/>
            </p:nvSpPr>
            <p:spPr>
              <a:xfrm>
                <a:off x="3091714" y="2551766"/>
                <a:ext cx="12053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C7D7FD-3086-E058-5602-D2FDE319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714" y="2551766"/>
                <a:ext cx="120533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E1F067-8BC3-8C67-A708-550EEA4E7587}"/>
                  </a:ext>
                </a:extLst>
              </p:cNvPr>
              <p:cNvSpPr txBox="1"/>
              <p:nvPr/>
            </p:nvSpPr>
            <p:spPr>
              <a:xfrm>
                <a:off x="3089708" y="2551766"/>
                <a:ext cx="12053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E1F067-8BC3-8C67-A708-550EEA4E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08" y="2551766"/>
                <a:ext cx="120533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E31FDA-D06E-0471-0DA8-668E93832DA9}"/>
                  </a:ext>
                </a:extLst>
              </p:cNvPr>
              <p:cNvSpPr txBox="1"/>
              <p:nvPr/>
            </p:nvSpPr>
            <p:spPr>
              <a:xfrm>
                <a:off x="5143454" y="1850292"/>
                <a:ext cx="1589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E31FDA-D06E-0471-0DA8-668E9383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54" y="1850292"/>
                <a:ext cx="158947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47E1D0-BE1F-35F2-8261-886B134EF69A}"/>
                  </a:ext>
                </a:extLst>
              </p:cNvPr>
              <p:cNvSpPr txBox="1"/>
              <p:nvPr/>
            </p:nvSpPr>
            <p:spPr>
              <a:xfrm>
                <a:off x="344984" y="5801362"/>
                <a:ext cx="2112053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  =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47E1D0-BE1F-35F2-8261-886B134EF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84" y="5801362"/>
                <a:ext cx="2112053" cy="9161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31A0DC-E2F7-F65B-648A-95983231F136}"/>
              </a:ext>
            </a:extLst>
          </p:cNvPr>
          <p:cNvCxnSpPr>
            <a:cxnSpLocks/>
          </p:cNvCxnSpPr>
          <p:nvPr/>
        </p:nvCxnSpPr>
        <p:spPr>
          <a:xfrm>
            <a:off x="1401193" y="2497579"/>
            <a:ext cx="0" cy="2908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D08DCD-ADB3-D6FF-6776-6EB2F0F804F7}"/>
                  </a:ext>
                </a:extLst>
              </p:cNvPr>
              <p:cNvSpPr txBox="1"/>
              <p:nvPr/>
            </p:nvSpPr>
            <p:spPr>
              <a:xfrm>
                <a:off x="1445309" y="3470070"/>
                <a:ext cx="12640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Formally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D08DCD-ADB3-D6FF-6776-6EB2F0F80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309" y="3470070"/>
                <a:ext cx="1264064" cy="830997"/>
              </a:xfrm>
              <a:prstGeom prst="rect">
                <a:avLst/>
              </a:prstGeom>
              <a:blipFill>
                <a:blip r:embed="rId14"/>
                <a:stretch>
                  <a:fillRect l="-7246" t="-5839" r="-6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0CA93F-E0B6-961E-D9F7-262EB4E6F062}"/>
              </a:ext>
            </a:extLst>
          </p:cNvPr>
          <p:cNvCxnSpPr>
            <a:cxnSpLocks/>
          </p:cNvCxnSpPr>
          <p:nvPr/>
        </p:nvCxnSpPr>
        <p:spPr>
          <a:xfrm>
            <a:off x="10114659" y="2476912"/>
            <a:ext cx="0" cy="2908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788F-86FB-74A6-34EC-43C02C50BB19}"/>
                  </a:ext>
                </a:extLst>
              </p:cNvPr>
              <p:cNvSpPr txBox="1"/>
              <p:nvPr/>
            </p:nvSpPr>
            <p:spPr>
              <a:xfrm>
                <a:off x="10158775" y="3449403"/>
                <a:ext cx="12640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Formally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788F-86FB-74A6-34EC-43C02C50B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775" y="3449403"/>
                <a:ext cx="1264064" cy="830997"/>
              </a:xfrm>
              <a:prstGeom prst="rect">
                <a:avLst/>
              </a:prstGeom>
              <a:blipFill>
                <a:blip r:embed="rId15"/>
                <a:stretch>
                  <a:fillRect l="-7212" t="-5882" r="-5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DABF30-6E03-DC7D-CB3B-51EEDEFB7697}"/>
                  </a:ext>
                </a:extLst>
              </p:cNvPr>
              <p:cNvSpPr txBox="1"/>
              <p:nvPr/>
            </p:nvSpPr>
            <p:spPr>
              <a:xfrm>
                <a:off x="9094794" y="5801362"/>
                <a:ext cx="2338076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0      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DABF30-6E03-DC7D-CB3B-51EEDEFB7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794" y="5801362"/>
                <a:ext cx="2338076" cy="9161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467472-BFF6-345A-D918-4E920A884BFC}"/>
                  </a:ext>
                </a:extLst>
              </p:cNvPr>
              <p:cNvSpPr txBox="1"/>
              <p:nvPr/>
            </p:nvSpPr>
            <p:spPr>
              <a:xfrm>
                <a:off x="3002483" y="5831957"/>
                <a:ext cx="228338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– slow variable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– fast variable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467472-BFF6-345A-D918-4E920A884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483" y="5831957"/>
                <a:ext cx="2283382" cy="830997"/>
              </a:xfrm>
              <a:prstGeom prst="rect">
                <a:avLst/>
              </a:prstGeom>
              <a:blipFill>
                <a:blip r:embed="rId17"/>
                <a:stretch>
                  <a:fillRect l="-802" t="-5882" r="-2674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C04522E-9E72-C6EB-9BF5-FAD0E0518544}"/>
              </a:ext>
            </a:extLst>
          </p:cNvPr>
          <p:cNvSpPr txBox="1"/>
          <p:nvPr/>
        </p:nvSpPr>
        <p:spPr>
          <a:xfrm flipH="1">
            <a:off x="673792" y="979637"/>
            <a:ext cx="224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Slow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805BAD-A571-6C7C-E813-A75CB5D74F9B}"/>
              </a:ext>
            </a:extLst>
          </p:cNvPr>
          <p:cNvSpPr txBox="1"/>
          <p:nvPr/>
        </p:nvSpPr>
        <p:spPr>
          <a:xfrm flipH="1">
            <a:off x="9268682" y="955950"/>
            <a:ext cx="224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Fast system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8087A2-EED7-F0C3-CE9E-4666232D963A}"/>
              </a:ext>
            </a:extLst>
          </p:cNvPr>
          <p:cNvSpPr txBox="1"/>
          <p:nvPr/>
        </p:nvSpPr>
        <p:spPr>
          <a:xfrm flipH="1">
            <a:off x="182884" y="5298577"/>
            <a:ext cx="290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Reduced slow system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803E28-F8B8-7C50-D208-34317974F4B2}"/>
              </a:ext>
            </a:extLst>
          </p:cNvPr>
          <p:cNvSpPr txBox="1"/>
          <p:nvPr/>
        </p:nvSpPr>
        <p:spPr>
          <a:xfrm flipH="1">
            <a:off x="8940034" y="5298577"/>
            <a:ext cx="290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Reduced fast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C754AF-AE4D-D604-4EAF-6DF2C11BDE48}"/>
                  </a:ext>
                </a:extLst>
              </p:cNvPr>
              <p:cNvSpPr txBox="1"/>
              <p:nvPr/>
            </p:nvSpPr>
            <p:spPr>
              <a:xfrm>
                <a:off x="5987376" y="5794392"/>
                <a:ext cx="273691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- critical set</a:t>
                </a:r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C754AF-AE4D-D604-4EAF-6DF2C11BD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376" y="5794392"/>
                <a:ext cx="2736918" cy="830997"/>
              </a:xfrm>
              <a:prstGeom prst="rect">
                <a:avLst/>
              </a:prstGeom>
              <a:blipFill>
                <a:blip r:embed="rId18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E4E13D-698D-A080-AECF-6390CE6DE84F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15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1B6D0E-E9C8-68BA-CF54-5FBCD299E654}"/>
                  </a:ext>
                </a:extLst>
              </p:cNvPr>
              <p:cNvSpPr txBox="1"/>
              <p:nvPr/>
            </p:nvSpPr>
            <p:spPr>
              <a:xfrm>
                <a:off x="3083747" y="2551765"/>
                <a:ext cx="12053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1B6D0E-E9C8-68BA-CF54-5FBCD299E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747" y="2551765"/>
                <a:ext cx="120533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84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5" grpId="0" animBg="1"/>
      <p:bldP spid="6" grpId="0" animBg="1"/>
      <p:bldP spid="9" grpId="0"/>
      <p:bldP spid="12" grpId="0"/>
      <p:bldP spid="13" grpId="0"/>
      <p:bldP spid="14" grpId="0"/>
      <p:bldP spid="16" grpId="0"/>
      <p:bldP spid="17" grpId="0" animBg="1"/>
      <p:bldP spid="23" grpId="0"/>
      <p:bldP spid="30" grpId="0"/>
      <p:bldP spid="31" grpId="0" animBg="1"/>
      <p:bldP spid="37" grpId="0"/>
      <p:bldP spid="38" grpId="0"/>
      <p:bldP spid="39" grpId="0"/>
      <p:bldP spid="40" grpId="0"/>
      <p:bldP spid="41" grpId="0"/>
      <p:bldP spid="42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and black line&#10;&#10;Description automatically generated">
            <a:extLst>
              <a:ext uri="{FF2B5EF4-FFF2-40B4-BE49-F238E27FC236}">
                <a16:creationId xmlns:a16="http://schemas.microsoft.com/office/drawing/2014/main" id="{48CB5A17-20B8-C5CB-555C-2F1C7F0DC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50" y="-44466"/>
            <a:ext cx="1238758" cy="108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Geometric singular perturbation theory (GSPT)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/>
              <p:nvPr/>
            </p:nvSpPr>
            <p:spPr>
              <a:xfrm>
                <a:off x="542663" y="1616377"/>
                <a:ext cx="2955296" cy="1051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63" y="1616377"/>
                <a:ext cx="2955296" cy="1051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BCFD00-F2E9-FFD4-D543-83356636A22C}"/>
                  </a:ext>
                </a:extLst>
              </p:cNvPr>
              <p:cNvSpPr txBox="1"/>
              <p:nvPr/>
            </p:nvSpPr>
            <p:spPr>
              <a:xfrm>
                <a:off x="273821" y="1022451"/>
                <a:ext cx="36000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Slow system 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/>
                  <a:t> – slow time)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BCFD00-F2E9-FFD4-D543-83356636A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21" y="1022451"/>
                <a:ext cx="3600088" cy="461665"/>
              </a:xfrm>
              <a:prstGeom prst="rect">
                <a:avLst/>
              </a:prstGeom>
              <a:blipFill>
                <a:blip r:embed="rId4"/>
                <a:stretch>
                  <a:fillRect l="-2712" t="-10667" r="-1695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CC6653-1F2E-A845-1B6D-11645C79B79F}"/>
                  </a:ext>
                </a:extLst>
              </p:cNvPr>
              <p:cNvSpPr txBox="1"/>
              <p:nvPr/>
            </p:nvSpPr>
            <p:spPr>
              <a:xfrm>
                <a:off x="7770252" y="1063419"/>
                <a:ext cx="3411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Fast system 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400" dirty="0"/>
                  <a:t> – fast time)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CC6653-1F2E-A845-1B6D-11645C79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252" y="1063419"/>
                <a:ext cx="3411768" cy="461665"/>
              </a:xfrm>
              <a:prstGeom prst="rect">
                <a:avLst/>
              </a:prstGeom>
              <a:blipFill>
                <a:blip r:embed="rId5"/>
                <a:stretch>
                  <a:fillRect l="-2862" t="-10526" r="-1789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5AB1B0-7CBC-9D88-653D-308BC2D14985}"/>
                  </a:ext>
                </a:extLst>
              </p:cNvPr>
              <p:cNvSpPr txBox="1"/>
              <p:nvPr/>
            </p:nvSpPr>
            <p:spPr>
              <a:xfrm>
                <a:off x="7882443" y="1684088"/>
                <a:ext cx="3531929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    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5AB1B0-7CBC-9D88-653D-308BC2D14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443" y="1684088"/>
                <a:ext cx="3531929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C84134-6323-E0A2-F101-ECFCA189768E}"/>
              </a:ext>
            </a:extLst>
          </p:cNvPr>
          <p:cNvCxnSpPr/>
          <p:nvPr/>
        </p:nvCxnSpPr>
        <p:spPr>
          <a:xfrm>
            <a:off x="4257368" y="2064774"/>
            <a:ext cx="278252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4446FC-6B2D-55BA-7F8D-8195C4AE5E51}"/>
                  </a:ext>
                </a:extLst>
              </p:cNvPr>
              <p:cNvSpPr txBox="1"/>
              <p:nvPr/>
            </p:nvSpPr>
            <p:spPr>
              <a:xfrm>
                <a:off x="4996305" y="1520144"/>
                <a:ext cx="13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4446FC-6B2D-55BA-7F8D-8195C4AE5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305" y="1520144"/>
                <a:ext cx="130465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27FF45-2F3A-189D-E2EF-31577F325179}"/>
              </a:ext>
            </a:extLst>
          </p:cNvPr>
          <p:cNvCxnSpPr>
            <a:cxnSpLocks/>
          </p:cNvCxnSpPr>
          <p:nvPr/>
        </p:nvCxnSpPr>
        <p:spPr>
          <a:xfrm>
            <a:off x="2027963" y="2662255"/>
            <a:ext cx="0" cy="956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2DA4D-F883-97BC-2978-32A93DE3DF38}"/>
                  </a:ext>
                </a:extLst>
              </p:cNvPr>
              <p:cNvSpPr txBox="1"/>
              <p:nvPr/>
            </p:nvSpPr>
            <p:spPr>
              <a:xfrm>
                <a:off x="2274304" y="2765284"/>
                <a:ext cx="12640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Formally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2DA4D-F883-97BC-2978-32A93DE3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304" y="2765284"/>
                <a:ext cx="1264064" cy="830997"/>
              </a:xfrm>
              <a:prstGeom prst="rect">
                <a:avLst/>
              </a:prstGeom>
              <a:blipFill>
                <a:blip r:embed="rId8"/>
                <a:stretch>
                  <a:fillRect l="-7246" t="-5882" r="-6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ED2765-DB21-B35F-6293-ACD5CCBFB02B}"/>
                  </a:ext>
                </a:extLst>
              </p:cNvPr>
              <p:cNvSpPr txBox="1"/>
              <p:nvPr/>
            </p:nvSpPr>
            <p:spPr>
              <a:xfrm>
                <a:off x="9769417" y="2732887"/>
                <a:ext cx="12640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Formally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ED2765-DB21-B35F-6293-ACD5CCBF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417" y="2732887"/>
                <a:ext cx="1264064" cy="830997"/>
              </a:xfrm>
              <a:prstGeom prst="rect">
                <a:avLst/>
              </a:prstGeom>
              <a:blipFill>
                <a:blip r:embed="rId9"/>
                <a:stretch>
                  <a:fillRect l="-7729" t="-5839" r="-5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5D068-2D6B-49DC-5525-4E157F3084CA}"/>
                  </a:ext>
                </a:extLst>
              </p:cNvPr>
              <p:cNvSpPr txBox="1"/>
              <p:nvPr/>
            </p:nvSpPr>
            <p:spPr>
              <a:xfrm>
                <a:off x="700486" y="4049961"/>
                <a:ext cx="2871620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5D068-2D6B-49DC-5525-4E157F308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6" y="4049961"/>
                <a:ext cx="2871620" cy="916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D63D54-C3DB-5A3D-5083-54E0CDE95EF1}"/>
                  </a:ext>
                </a:extLst>
              </p:cNvPr>
              <p:cNvSpPr txBox="1"/>
              <p:nvPr/>
            </p:nvSpPr>
            <p:spPr>
              <a:xfrm>
                <a:off x="7960216" y="4049961"/>
                <a:ext cx="2744726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0          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D63D54-C3DB-5A3D-5083-54E0CDE95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216" y="4049961"/>
                <a:ext cx="2744726" cy="9161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3794F84-FBF2-EEC4-6BEA-E5906A1BEB9C}"/>
              </a:ext>
            </a:extLst>
          </p:cNvPr>
          <p:cNvSpPr txBox="1"/>
          <p:nvPr/>
        </p:nvSpPr>
        <p:spPr>
          <a:xfrm>
            <a:off x="600674" y="3537504"/>
            <a:ext cx="3305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Reduced slow system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C826BC-7ABB-98A9-C92E-E30BC016D910}"/>
              </a:ext>
            </a:extLst>
          </p:cNvPr>
          <p:cNvCxnSpPr>
            <a:cxnSpLocks/>
          </p:cNvCxnSpPr>
          <p:nvPr/>
        </p:nvCxnSpPr>
        <p:spPr>
          <a:xfrm>
            <a:off x="9574907" y="2592286"/>
            <a:ext cx="0" cy="956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660951-C03F-3ECE-52EF-11888CB05226}"/>
              </a:ext>
            </a:extLst>
          </p:cNvPr>
          <p:cNvSpPr txBox="1"/>
          <p:nvPr/>
        </p:nvSpPr>
        <p:spPr>
          <a:xfrm>
            <a:off x="7770252" y="3537504"/>
            <a:ext cx="3305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Reduced fast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BAFB24-D483-ECDA-8BE1-90CB3355A3EB}"/>
                  </a:ext>
                </a:extLst>
              </p:cNvPr>
              <p:cNvSpPr txBox="1"/>
              <p:nvPr/>
            </p:nvSpPr>
            <p:spPr>
              <a:xfrm>
                <a:off x="4853894" y="2142162"/>
                <a:ext cx="1589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BAFB24-D483-ECDA-8BE1-90CB3355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894" y="2142162"/>
                <a:ext cx="158947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4B392C-97C8-0A79-6BFD-A14E47517972}"/>
                  </a:ext>
                </a:extLst>
              </p:cNvPr>
              <p:cNvSpPr txBox="1"/>
              <p:nvPr/>
            </p:nvSpPr>
            <p:spPr>
              <a:xfrm>
                <a:off x="13999" y="5081522"/>
                <a:ext cx="1219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=0}</m:t>
                    </m:r>
                  </m:oMath>
                </a14:m>
                <a:r>
                  <a:rPr lang="en-GB" sz="2400" dirty="0"/>
                  <a:t> – critical set</a:t>
                </a:r>
                <a:endParaRPr lang="en-GB" sz="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4B392C-97C8-0A79-6BFD-A14E4751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9" y="5081522"/>
                <a:ext cx="12192000" cy="461665"/>
              </a:xfrm>
              <a:prstGeom prst="rect">
                <a:avLst/>
              </a:prstGeom>
              <a:blipFill>
                <a:blip r:embed="rId13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7294C46-0E40-3F67-EC32-5198C60859F7}"/>
              </a:ext>
            </a:extLst>
          </p:cNvPr>
          <p:cNvSpPr txBox="1"/>
          <p:nvPr/>
        </p:nvSpPr>
        <p:spPr>
          <a:xfrm>
            <a:off x="7545309" y="5731044"/>
            <a:ext cx="4840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contains a differentiable manifold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3536E-1652-6784-64D3-5609ACC89F42}"/>
              </a:ext>
            </a:extLst>
          </p:cNvPr>
          <p:cNvSpPr txBox="1"/>
          <p:nvPr/>
        </p:nvSpPr>
        <p:spPr>
          <a:xfrm>
            <a:off x="416654" y="6110761"/>
            <a:ext cx="4177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(regular perturbation problem)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E6AEC-EAB9-7C0A-C7B5-D148E2702026}"/>
              </a:ext>
            </a:extLst>
          </p:cNvPr>
          <p:cNvSpPr txBox="1"/>
          <p:nvPr/>
        </p:nvSpPr>
        <p:spPr>
          <a:xfrm>
            <a:off x="137845" y="5731863"/>
            <a:ext cx="4716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empty or consists of isolated points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1EC777-2E63-E486-7380-EB97C7AB42A2}"/>
              </a:ext>
            </a:extLst>
          </p:cNvPr>
          <p:cNvSpPr txBox="1"/>
          <p:nvPr/>
        </p:nvSpPr>
        <p:spPr>
          <a:xfrm>
            <a:off x="7663514" y="6110759"/>
            <a:ext cx="4604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(singular perturbation problem)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466010-E5A1-F791-0332-C7A7FB126981}"/>
              </a:ext>
            </a:extLst>
          </p:cNvPr>
          <p:cNvCxnSpPr/>
          <p:nvPr/>
        </p:nvCxnSpPr>
        <p:spPr>
          <a:xfrm flipH="1">
            <a:off x="4257368" y="5543187"/>
            <a:ext cx="422787" cy="257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420029-5833-EE71-4466-76269720531B}"/>
              </a:ext>
            </a:extLst>
          </p:cNvPr>
          <p:cNvCxnSpPr>
            <a:cxnSpLocks/>
          </p:cNvCxnSpPr>
          <p:nvPr/>
        </p:nvCxnSpPr>
        <p:spPr>
          <a:xfrm>
            <a:off x="7367604" y="5549464"/>
            <a:ext cx="402648" cy="251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6D5633-6CDA-970A-7B51-21EFA30F62E0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26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9" grpId="0"/>
      <p:bldP spid="33" grpId="0"/>
      <p:bldP spid="35" grpId="0"/>
      <p:bldP spid="9" grpId="0"/>
      <p:bldP spid="11" grpId="0"/>
      <p:bldP spid="13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ack line&#10;&#10;Description automatically generated">
            <a:extLst>
              <a:ext uri="{FF2B5EF4-FFF2-40B4-BE49-F238E27FC236}">
                <a16:creationId xmlns:a16="http://schemas.microsoft.com/office/drawing/2014/main" id="{8B3474AC-5D2E-0F00-F81D-A85A4C4EE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50" y="-44466"/>
            <a:ext cx="1238758" cy="108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4000" dirty="0"/>
              <a:t>Normally hyperbolic manifolds (“fast-slow” version)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E9988-4467-922E-D216-163E4B005B57}"/>
                  </a:ext>
                </a:extLst>
              </p:cNvPr>
              <p:cNvSpPr txBox="1"/>
              <p:nvPr/>
            </p:nvSpPr>
            <p:spPr>
              <a:xfrm>
                <a:off x="1466099" y="5411154"/>
                <a:ext cx="8797418" cy="46166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Normal hyperbolicity of critical manifold 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/>
                  <a:t>    </a:t>
                </a:r>
                <a:r>
                  <a:rPr lang="en-GB" sz="2400" dirty="0"/>
                  <a:t> ``nice’’ perturbation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E9988-4467-922E-D216-163E4B005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099" y="5411154"/>
                <a:ext cx="8797418" cy="461665"/>
              </a:xfrm>
              <a:prstGeom prst="rect">
                <a:avLst/>
              </a:prstGeom>
              <a:blipFill>
                <a:blip r:embed="rId3"/>
                <a:stretch>
                  <a:fillRect t="-7500" b="-25000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E47049-653D-F1FA-7FCB-2C5670FA0208}"/>
                  </a:ext>
                </a:extLst>
              </p:cNvPr>
              <p:cNvSpPr txBox="1"/>
              <p:nvPr/>
            </p:nvSpPr>
            <p:spPr>
              <a:xfrm>
                <a:off x="148112" y="2306094"/>
                <a:ext cx="12025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/>
                  <a:t>Definition:</a:t>
                </a:r>
                <a:r>
                  <a:rPr lang="en-GB" sz="2400" dirty="0"/>
                  <a:t> A smooth compact manifold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is called </a:t>
                </a:r>
                <a:r>
                  <a:rPr lang="en-GB" sz="2400" i="1" dirty="0">
                    <a:solidFill>
                      <a:srgbClr val="C00000"/>
                    </a:solidFill>
                  </a:rPr>
                  <a:t>normally hyperbolic</a:t>
                </a:r>
                <a:r>
                  <a:rPr lang="en-GB" sz="2400" dirty="0"/>
                  <a:t> if </a:t>
                </a:r>
              </a:p>
              <a:p>
                <a:r>
                  <a:rPr lang="en-GB" sz="2400" dirty="0"/>
                  <a:t>	the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 dirty="0"/>
                  <a:t> matrix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GB" sz="2400" dirty="0"/>
                  <a:t>    is hyperbolic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. </a:t>
                </a:r>
                <a:endParaRPr lang="en-GB" sz="7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E47049-653D-F1FA-7FCB-2C5670FA0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2" y="2306094"/>
                <a:ext cx="12025419" cy="830997"/>
              </a:xfrm>
              <a:prstGeom prst="rect">
                <a:avLst/>
              </a:prstGeom>
              <a:blipFill>
                <a:blip r:embed="rId4"/>
                <a:stretch>
                  <a:fillRect l="-760" t="-5839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6EF53B-FB45-CEF1-C1FC-D75254850DCE}"/>
                  </a:ext>
                </a:extLst>
              </p:cNvPr>
              <p:cNvSpPr txBox="1"/>
              <p:nvPr/>
            </p:nvSpPr>
            <p:spPr>
              <a:xfrm>
                <a:off x="3992137" y="1117892"/>
                <a:ext cx="738766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– smooth</a:t>
                </a:r>
                <a:br>
                  <a:rPr lang="en-GB" sz="2400" dirty="0"/>
                </a:br>
                <a:endParaRPr lang="en-GB" sz="600" dirty="0"/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400" dirty="0"/>
                  <a:t> – critical manifold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6EF53B-FB45-CEF1-C1FC-D75254850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137" y="1117892"/>
                <a:ext cx="7387663" cy="923330"/>
              </a:xfrm>
              <a:prstGeom prst="rect">
                <a:avLst/>
              </a:prstGeom>
              <a:blipFill>
                <a:blip r:embed="rId5"/>
                <a:stretch>
                  <a:fillRect l="-248" t="-5263" b="-13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D1DFBF-9E57-3818-6F3B-AEFA213718A0}"/>
                  </a:ext>
                </a:extLst>
              </p:cNvPr>
              <p:cNvSpPr txBox="1"/>
              <p:nvPr/>
            </p:nvSpPr>
            <p:spPr>
              <a:xfrm>
                <a:off x="300513" y="1117892"/>
                <a:ext cx="3531929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    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D1DFBF-9E57-3818-6F3B-AEFA2137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13" y="1117892"/>
                <a:ext cx="3531929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BD8A6C-AA75-F525-145E-1A3BA6A4EC40}"/>
                  </a:ext>
                </a:extLst>
              </p:cNvPr>
              <p:cNvSpPr txBox="1"/>
              <p:nvPr/>
            </p:nvSpPr>
            <p:spPr>
              <a:xfrm>
                <a:off x="89315" y="3659739"/>
                <a:ext cx="11813457" cy="1628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is called:</a:t>
                </a:r>
              </a:p>
              <a:p>
                <a:r>
                  <a:rPr lang="en-GB" sz="2400" dirty="0"/>
                  <a:t>		- </a:t>
                </a:r>
                <a:r>
                  <a:rPr lang="en-GB" sz="2400" dirty="0">
                    <a:solidFill>
                      <a:srgbClr val="C00000"/>
                    </a:solidFill>
                  </a:rPr>
                  <a:t>attracting</a:t>
                </a:r>
                <a:r>
                  <a:rPr lang="en-GB" sz="2400" dirty="0"/>
                  <a:t>,            if all eigenvalues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GB" sz="2400" dirty="0"/>
                  <a:t> have negative real part </a:t>
                </a:r>
              </a:p>
              <a:p>
                <a:r>
                  <a:rPr lang="en-GB" sz="2400" dirty="0"/>
                  <a:t>		- </a:t>
                </a:r>
                <a:r>
                  <a:rPr lang="en-GB" sz="2400" dirty="0">
                    <a:solidFill>
                      <a:srgbClr val="C00000"/>
                    </a:solidFill>
                  </a:rPr>
                  <a:t>repelling</a:t>
                </a:r>
                <a:r>
                  <a:rPr lang="en-GB" sz="2400" dirty="0"/>
                  <a:t>,              if all eigenvalues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GB" sz="2400" dirty="0"/>
                  <a:t> have positive real part </a:t>
                </a:r>
              </a:p>
              <a:p>
                <a:r>
                  <a:rPr lang="en-GB" sz="2400" dirty="0"/>
                  <a:t>		- </a:t>
                </a:r>
                <a:r>
                  <a:rPr lang="en-GB" sz="2400" dirty="0">
                    <a:solidFill>
                      <a:srgbClr val="C00000"/>
                    </a:solidFill>
                  </a:rPr>
                  <a:t>of saddle-type</a:t>
                </a:r>
                <a:r>
                  <a:rPr lang="en-GB" sz="2400" dirty="0"/>
                  <a:t>,    if it is neither attracting nor repelling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BD8A6C-AA75-F525-145E-1A3BA6A4E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5" y="3659739"/>
                <a:ext cx="11813457" cy="1628010"/>
              </a:xfrm>
              <a:prstGeom prst="rect">
                <a:avLst/>
              </a:prstGeom>
              <a:blipFill>
                <a:blip r:embed="rId7"/>
                <a:stretch>
                  <a:fillRect l="-826" t="-2996" b="-74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155A9D8-8C03-AF2F-956F-D86FF0F1609C}"/>
              </a:ext>
            </a:extLst>
          </p:cNvPr>
          <p:cNvSpPr txBox="1"/>
          <p:nvPr/>
        </p:nvSpPr>
        <p:spPr>
          <a:xfrm>
            <a:off x="148112" y="6150686"/>
            <a:ext cx="12835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1979 – N. </a:t>
            </a:r>
            <a:r>
              <a:rPr lang="en-GB" sz="2000" dirty="0" err="1"/>
              <a:t>Fenichel</a:t>
            </a:r>
            <a:r>
              <a:rPr lang="en-GB" sz="2000" dirty="0"/>
              <a:t> (JDE) Geometric singular perturbation theory for ordinary differential 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DA5D6-E37D-2F15-0733-96F11A54AABF}"/>
              </a:ext>
            </a:extLst>
          </p:cNvPr>
          <p:cNvSpPr txBox="1"/>
          <p:nvPr/>
        </p:nvSpPr>
        <p:spPr>
          <a:xfrm>
            <a:off x="11632012" y="6404568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17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67C30-CC7D-F03D-19A9-AADE780273CB}"/>
              </a:ext>
            </a:extLst>
          </p:cNvPr>
          <p:cNvSpPr txBox="1"/>
          <p:nvPr/>
        </p:nvSpPr>
        <p:spPr>
          <a:xfrm>
            <a:off x="148112" y="6457890"/>
            <a:ext cx="11423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2015 – C. Kuehn, Multiple Time Scale Dynamics (Chapters 1-3) – intro to slow-fast systems &amp; </a:t>
            </a:r>
            <a:r>
              <a:rPr lang="en-GB" sz="2000" dirty="0" err="1"/>
              <a:t>Fenichel’s</a:t>
            </a:r>
            <a:r>
              <a:rPr lang="en-GB" sz="2000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7579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13" grpId="0"/>
      <p:bldP spid="5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and black line&#10;&#10;Description automatically generated">
            <a:extLst>
              <a:ext uri="{FF2B5EF4-FFF2-40B4-BE49-F238E27FC236}">
                <a16:creationId xmlns:a16="http://schemas.microsoft.com/office/drawing/2014/main" id="{5B751EE3-C252-3298-B228-A94C37038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50" y="-44466"/>
            <a:ext cx="1238758" cy="1081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 err="1"/>
              <a:t>Fenichel’s</a:t>
            </a:r>
            <a:r>
              <a:rPr lang="en-GB" dirty="0"/>
              <a:t> theorem (``fast-slow’’ version)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A8AC5-FB56-0BE4-6D1B-9810065374FA}"/>
                  </a:ext>
                </a:extLst>
              </p:cNvPr>
              <p:cNvSpPr txBox="1"/>
              <p:nvPr/>
            </p:nvSpPr>
            <p:spPr>
              <a:xfrm>
                <a:off x="278780" y="1072519"/>
                <a:ext cx="1135194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be a compact normally hyperbolic submanifold (possibly with boundary) of the critical manifold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of the system</a:t>
                </a:r>
              </a:p>
              <a:p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and that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A8AC5-FB56-0BE4-6D1B-981006537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0" y="1072519"/>
                <a:ext cx="11351942" cy="1938992"/>
              </a:xfrm>
              <a:prstGeom prst="rect">
                <a:avLst/>
              </a:prstGeom>
              <a:blipFill>
                <a:blip r:embed="rId3"/>
                <a:stretch>
                  <a:fillRect l="-859" t="-2516" b="-6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8F5CD3-55D5-DB86-C906-8482369D22CF}"/>
                  </a:ext>
                </a:extLst>
              </p:cNvPr>
              <p:cNvSpPr txBox="1"/>
              <p:nvPr/>
            </p:nvSpPr>
            <p:spPr>
              <a:xfrm>
                <a:off x="4805606" y="1583941"/>
                <a:ext cx="3531929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    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8F5CD3-55D5-DB86-C906-8482369D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606" y="1583941"/>
                <a:ext cx="3531929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A92C0-DAD0-585A-636F-679B428817F7}"/>
                  </a:ext>
                </a:extLst>
              </p:cNvPr>
              <p:cNvSpPr txBox="1"/>
              <p:nvPr/>
            </p:nvSpPr>
            <p:spPr>
              <a:xfrm>
                <a:off x="794602" y="3522933"/>
                <a:ext cx="11397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(F1) There exists a locally invariant manifold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400" dirty="0"/>
                  <a:t> diffeomorphic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A92C0-DAD0-585A-636F-679B42881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02" y="3522933"/>
                <a:ext cx="11397398" cy="461665"/>
              </a:xfrm>
              <a:prstGeom prst="rect">
                <a:avLst/>
              </a:prstGeom>
              <a:blipFill>
                <a:blip r:embed="rId5"/>
                <a:stretch>
                  <a:fillRect l="-80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F4E966-1C3A-545A-DB6A-680DD18EEA7F}"/>
                  </a:ext>
                </a:extLst>
              </p:cNvPr>
              <p:cNvSpPr txBox="1"/>
              <p:nvPr/>
            </p:nvSpPr>
            <p:spPr>
              <a:xfrm>
                <a:off x="794600" y="4090528"/>
                <a:ext cx="108361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(F2)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400" dirty="0"/>
                  <a:t> has </a:t>
                </a:r>
                <a:r>
                  <a:rPr lang="en-GB" sz="2400" dirty="0" err="1"/>
                  <a:t>Hausdorff</a:t>
                </a:r>
                <a:r>
                  <a:rPr lang="en-GB" sz="2400" dirty="0"/>
                  <a:t> distance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(as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→ 0</m:t>
                    </m:r>
                  </m:oMath>
                </a14:m>
                <a:r>
                  <a:rPr lang="en-GB" sz="2400" dirty="0"/>
                  <a:t>).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F4E966-1C3A-545A-DB6A-680DD18EE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00" y="4090528"/>
                <a:ext cx="10836121" cy="461665"/>
              </a:xfrm>
              <a:prstGeom prst="rect">
                <a:avLst/>
              </a:prstGeom>
              <a:blipFill>
                <a:blip r:embed="rId6"/>
                <a:stretch>
                  <a:fillRect l="-84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3B194-09DE-711D-78C1-43A9663440C8}"/>
                  </a:ext>
                </a:extLst>
              </p:cNvPr>
              <p:cNvSpPr txBox="1"/>
              <p:nvPr/>
            </p:nvSpPr>
            <p:spPr>
              <a:xfrm>
                <a:off x="278780" y="3024856"/>
                <a:ext cx="87290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Then for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dirty="0"/>
                  <a:t> sufficiently small, the following hold: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3B194-09DE-711D-78C1-43A96634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0" y="3024856"/>
                <a:ext cx="8729086" cy="461665"/>
              </a:xfrm>
              <a:prstGeom prst="rect">
                <a:avLst/>
              </a:prstGeom>
              <a:blipFill>
                <a:blip r:embed="rId7"/>
                <a:stretch>
                  <a:fillRect l="-1117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A51854-BD84-7AB0-5C9B-00BF84F580AD}"/>
                  </a:ext>
                </a:extLst>
              </p:cNvPr>
              <p:cNvSpPr txBox="1"/>
              <p:nvPr/>
            </p:nvSpPr>
            <p:spPr>
              <a:xfrm>
                <a:off x="312659" y="5745951"/>
                <a:ext cx="4129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i="1" dirty="0"/>
                  <a:t>Remark:</a:t>
                </a:r>
                <a:r>
                  <a:rPr lang="en-GB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400" dirty="0"/>
                  <a:t> may be not unique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A51854-BD84-7AB0-5C9B-00BF84F58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59" y="5745951"/>
                <a:ext cx="4129720" cy="461665"/>
              </a:xfrm>
              <a:prstGeom prst="rect">
                <a:avLst/>
              </a:prstGeom>
              <a:blipFill>
                <a:blip r:embed="rId8"/>
                <a:stretch>
                  <a:fillRect l="-2212" t="-10667" r="-1032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93ABD-5864-269E-ECA4-A6C58D2F1AC2}"/>
                  </a:ext>
                </a:extLst>
              </p:cNvPr>
              <p:cNvSpPr txBox="1"/>
              <p:nvPr/>
            </p:nvSpPr>
            <p:spPr>
              <a:xfrm>
                <a:off x="794600" y="4671105"/>
                <a:ext cx="10541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(F3) The flow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400" dirty="0"/>
                  <a:t> converges to the flow of the reduced slow system</a:t>
                </a:r>
                <a14:m>
                  <m:oMath xmlns:m="http://schemas.openxmlformats.org/officeDocument/2006/math"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400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GB" sz="2400" dirty="0"/>
                          <m:t>s</m:t>
                        </m:r>
                        <m:r>
                          <m:rPr>
                            <m:nor/>
                          </m:rPr>
                          <a:rPr lang="en-GB" sz="2400" dirty="0"/>
                          <m:t>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 → 0</m:t>
                        </m:r>
                      </m:e>
                    </m:d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93ABD-5864-269E-ECA4-A6C58D2F1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00" y="4671105"/>
                <a:ext cx="10541993" cy="461665"/>
              </a:xfrm>
              <a:prstGeom prst="rect">
                <a:avLst/>
              </a:prstGeom>
              <a:blipFill>
                <a:blip r:embed="rId9"/>
                <a:stretch>
                  <a:fillRect l="-867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7844FA-0DD6-C820-BE10-B0F988F63347}"/>
                  </a:ext>
                </a:extLst>
              </p:cNvPr>
              <p:cNvSpPr txBox="1"/>
              <p:nvPr/>
            </p:nvSpPr>
            <p:spPr>
              <a:xfrm>
                <a:off x="794600" y="5281178"/>
                <a:ext cx="62238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(F4)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4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GB" sz="2400" dirty="0"/>
                  <a:t>-smooth and normally hyperbolic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7844FA-0DD6-C820-BE10-B0F988F63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00" y="5281178"/>
                <a:ext cx="6223818" cy="461665"/>
              </a:xfrm>
              <a:prstGeom prst="rect">
                <a:avLst/>
              </a:prstGeom>
              <a:blipFill>
                <a:blip r:embed="rId10"/>
                <a:stretch>
                  <a:fillRect l="-1469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3F0180-D11B-183F-E8D5-93E86D193ADC}"/>
                  </a:ext>
                </a:extLst>
              </p:cNvPr>
              <p:cNvSpPr txBox="1"/>
              <p:nvPr/>
            </p:nvSpPr>
            <p:spPr>
              <a:xfrm>
                <a:off x="758157" y="6411513"/>
                <a:ext cx="114761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/>
                  <a:t>Local invariance means that trajectories can enter or leave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000" dirty="0"/>
                  <a:t> only through its boundaries.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3F0180-D11B-183F-E8D5-93E86D193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57" y="6411513"/>
                <a:ext cx="11476108" cy="400110"/>
              </a:xfrm>
              <a:prstGeom prst="rect">
                <a:avLst/>
              </a:prstGeom>
              <a:blipFill>
                <a:blip r:embed="rId11"/>
                <a:stretch>
                  <a:fillRect l="-531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FEF4100-AE2D-2D6A-B3DB-96B8DA03F95A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7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6" grpId="0"/>
      <p:bldP spid="7" grpId="0"/>
      <p:bldP spid="9" grpId="0"/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Scheme of proof: step 1 (more detailed)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8A6BE8-52E7-166F-061A-9B20BC6D18CC}"/>
                  </a:ext>
                </a:extLst>
              </p:cNvPr>
              <p:cNvSpPr txBox="1"/>
              <p:nvPr/>
            </p:nvSpPr>
            <p:spPr>
              <a:xfrm>
                <a:off x="705153" y="1219443"/>
                <a:ext cx="2494786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𝐵𝑋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8A6BE8-52E7-166F-061A-9B20BC6D1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53" y="1219443"/>
                <a:ext cx="2494786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E7A5DD-5BCE-ED3D-4FD4-D261ED73DD51}"/>
                  </a:ext>
                </a:extLst>
              </p:cNvPr>
              <p:cNvSpPr txBox="1"/>
              <p:nvPr/>
            </p:nvSpPr>
            <p:spPr>
              <a:xfrm>
                <a:off x="705153" y="2288330"/>
                <a:ext cx="228543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/>
                  <a:t>- slow </a:t>
                </a:r>
                <a:endParaRPr lang="en-GB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/>
                  <a:t> - fast</a:t>
                </a:r>
                <a:endParaRPr lang="en-GB" sz="24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GB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E7A5DD-5BCE-ED3D-4FD4-D261ED73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53" y="2288330"/>
                <a:ext cx="2285434" cy="1200329"/>
              </a:xfrm>
              <a:prstGeom prst="rect">
                <a:avLst/>
              </a:prstGeom>
              <a:blipFill>
                <a:blip r:embed="rId3"/>
                <a:stretch>
                  <a:fillRect l="-3733" t="-4061" r="-2933" b="-8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93D99-566E-004C-8B6B-310AC9BA2E9E}"/>
                  </a:ext>
                </a:extLst>
              </p:cNvPr>
              <p:cNvSpPr txBox="1"/>
              <p:nvPr/>
            </p:nvSpPr>
            <p:spPr>
              <a:xfrm>
                <a:off x="4542504" y="1148331"/>
                <a:ext cx="7288940" cy="1816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Critical manifold:</a:t>
                </a:r>
                <a:br>
                  <a:rPr lang="en-GB" sz="2400" dirty="0"/>
                </a:b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:  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𝐵𝑋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  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br>
                  <a:rPr lang="en-GB" sz="2400" dirty="0"/>
                </a:b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(compact) is </a:t>
                </a:r>
                <a:r>
                  <a:rPr lang="en-GB" sz="2400" u="sng" dirty="0"/>
                  <a:t>normally hyperbolic</a:t>
                </a:r>
                <a:r>
                  <a:rPr lang="en-GB" sz="2400" dirty="0"/>
                  <a:t> as the matrix</a:t>
                </a:r>
                <a:br>
                  <a:rPr lang="en-GB" sz="2400" dirty="0"/>
                </a:br>
                <a:r>
                  <a:rPr lang="en-GB" sz="2400" dirty="0"/>
                  <a:t>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dirty="0"/>
                  <a:t>    has eigenvalues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93D99-566E-004C-8B6B-310AC9BA2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04" y="1148331"/>
                <a:ext cx="7288940" cy="1816138"/>
              </a:xfrm>
              <a:prstGeom prst="rect">
                <a:avLst/>
              </a:prstGeom>
              <a:blipFill>
                <a:blip r:embed="rId4"/>
                <a:stretch>
                  <a:fillRect l="-1087" t="-2685" b="-3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2028AE-1A07-A15D-9AAB-D1E963422215}"/>
                  </a:ext>
                </a:extLst>
              </p:cNvPr>
              <p:cNvSpPr txBox="1"/>
              <p:nvPr/>
            </p:nvSpPr>
            <p:spPr>
              <a:xfrm>
                <a:off x="520457" y="3665054"/>
                <a:ext cx="11071172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Thus, by </a:t>
                </a:r>
                <a:r>
                  <a:rPr lang="en-GB" sz="2400" dirty="0" err="1"/>
                  <a:t>Fenichel’s</a:t>
                </a:r>
                <a:r>
                  <a:rPr lang="en-GB" sz="2400" dirty="0"/>
                  <a:t> theorem for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GB" sz="2400" dirty="0"/>
              </a:p>
              <a:p>
                <a:endParaRPr lang="en-GB" sz="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For any compact submanifold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there exists a locally invariant manifold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2028AE-1A07-A15D-9AAB-D1E96342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57" y="3665054"/>
                <a:ext cx="11071172" cy="969496"/>
              </a:xfrm>
              <a:prstGeom prst="rect">
                <a:avLst/>
              </a:prstGeom>
              <a:blipFill>
                <a:blip r:embed="rId5"/>
                <a:stretch>
                  <a:fillRect l="-826" t="-5031" b="-13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062501-4A04-9EAD-DEE2-65FEF3A6F342}"/>
                  </a:ext>
                </a:extLst>
              </p:cNvPr>
              <p:cNvSpPr txBox="1"/>
              <p:nvPr/>
            </p:nvSpPr>
            <p:spPr>
              <a:xfrm>
                <a:off x="1973385" y="4691824"/>
                <a:ext cx="98580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:  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𝐵𝑋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GB" sz="2400" dirty="0"/>
                  <a:t>           for some smooth function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062501-4A04-9EAD-DEE2-65FEF3A6F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385" y="4691824"/>
                <a:ext cx="9858059" cy="461665"/>
              </a:xfrm>
              <a:prstGeom prst="rect">
                <a:avLst/>
              </a:prstGeom>
              <a:blipFill>
                <a:blip r:embed="rId6"/>
                <a:stretch>
                  <a:fillRect l="-186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81A157-4921-E6C6-F37B-DECCC9C63D75}"/>
                  </a:ext>
                </a:extLst>
              </p:cNvPr>
              <p:cNvSpPr txBox="1"/>
              <p:nvPr/>
            </p:nvSpPr>
            <p:spPr>
              <a:xfrm>
                <a:off x="705153" y="5440318"/>
                <a:ext cx="117905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/>
                  <a:t>Result:                              </a:t>
                </a:r>
                <a:r>
                  <a:rPr lang="en-GB" sz="2400" dirty="0"/>
                  <a:t>system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dirty="0"/>
                  <a:t>       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400" dirty="0"/>
                  <a:t>                       system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81A157-4921-E6C6-F37B-DECCC9C6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53" y="5440318"/>
                <a:ext cx="11790556" cy="461665"/>
              </a:xfrm>
              <a:prstGeom prst="rect">
                <a:avLst/>
              </a:prstGeom>
              <a:blipFill>
                <a:blip r:embed="rId7"/>
                <a:stretch>
                  <a:fillRect l="-827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0725D1-5E19-79A7-1CF0-F8710E3B57A4}"/>
                  </a:ext>
                </a:extLst>
              </p:cNvPr>
              <p:cNvSpPr txBox="1"/>
              <p:nvPr/>
            </p:nvSpPr>
            <p:spPr>
              <a:xfrm>
                <a:off x="4402448" y="6088067"/>
                <a:ext cx="4410082" cy="473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0725D1-5E19-79A7-1CF0-F8710E3B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448" y="6088067"/>
                <a:ext cx="4410082" cy="473206"/>
              </a:xfrm>
              <a:prstGeom prst="rect">
                <a:avLst/>
              </a:prstGeom>
              <a:blipFill>
                <a:blip r:embed="rId8"/>
                <a:stretch>
                  <a:fillRect t="-2532" b="-1645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CC2CC5-91D1-598C-7622-04FC8A7228DD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19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3AFB1-8AB8-28B4-D329-590F5081AC60}"/>
              </a:ext>
            </a:extLst>
          </p:cNvPr>
          <p:cNvSpPr txBox="1"/>
          <p:nvPr/>
        </p:nvSpPr>
        <p:spPr>
          <a:xfrm>
            <a:off x="2674372" y="5434708"/>
            <a:ext cx="9143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6-dim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902A4-894C-1EDE-0B39-E55D6BC77ECD}"/>
              </a:ext>
            </a:extLst>
          </p:cNvPr>
          <p:cNvSpPr txBox="1"/>
          <p:nvPr/>
        </p:nvSpPr>
        <p:spPr>
          <a:xfrm>
            <a:off x="7089057" y="5440318"/>
            <a:ext cx="9143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4-dim</a:t>
            </a:r>
          </a:p>
        </p:txBody>
      </p:sp>
    </p:spTree>
    <p:extLst>
      <p:ext uri="{BB962C8B-B14F-4D97-AF65-F5344CB8AC3E}">
        <p14:creationId xmlns:p14="http://schemas.microsoft.com/office/powerpoint/2010/main" val="267288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6" grpId="0" animBg="1"/>
      <p:bldP spid="12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diagram of a rectangular object&#10;&#10;Description automatically generated">
            <a:extLst>
              <a:ext uri="{FF2B5EF4-FFF2-40B4-BE49-F238E27FC236}">
                <a16:creationId xmlns:a16="http://schemas.microsoft.com/office/drawing/2014/main" id="{D40F817C-0594-6AC0-431D-22F4F7A5A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074" y="940646"/>
            <a:ext cx="2461102" cy="2241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Scheme of proof: step 1 (more detailed)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C23BBC-5A8A-55FA-430C-092DEBC44D21}"/>
                  </a:ext>
                </a:extLst>
              </p:cNvPr>
              <p:cNvSpPr txBox="1"/>
              <p:nvPr/>
            </p:nvSpPr>
            <p:spPr>
              <a:xfrm>
                <a:off x="3940332" y="1444254"/>
                <a:ext cx="4403568" cy="473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C23BBC-5A8A-55FA-430C-092DEBC44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32" y="1444254"/>
                <a:ext cx="4403568" cy="473206"/>
              </a:xfrm>
              <a:prstGeom prst="rect">
                <a:avLst/>
              </a:prstGeom>
              <a:blipFill>
                <a:blip r:embed="rId3"/>
                <a:stretch>
                  <a:fillRect t="-2500" b="-15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21BB96-8C21-0564-D725-74E0468F122C}"/>
                  </a:ext>
                </a:extLst>
              </p:cNvPr>
              <p:cNvSpPr txBox="1"/>
              <p:nvPr/>
            </p:nvSpPr>
            <p:spPr>
              <a:xfrm>
                <a:off x="453886" y="2276018"/>
                <a:ext cx="9440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21BB96-8C21-0564-D725-74E0468F1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86" y="2276018"/>
                <a:ext cx="944041" cy="461665"/>
              </a:xfrm>
              <a:prstGeom prst="rect">
                <a:avLst/>
              </a:prstGeom>
              <a:blipFill>
                <a:blip r:embed="rId4"/>
                <a:stretch>
                  <a:fillRect l="-1935" t="-10526" r="-9032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2A9328-2431-FAE4-84D5-BBDA1CECE110}"/>
                  </a:ext>
                </a:extLst>
              </p:cNvPr>
              <p:cNvSpPr txBox="1"/>
              <p:nvPr/>
            </p:nvSpPr>
            <p:spPr>
              <a:xfrm>
                <a:off x="3940332" y="2264477"/>
                <a:ext cx="4117257" cy="473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𝐵𝑋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2A9328-2431-FAE4-84D5-BBDA1CECE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32" y="2264477"/>
                <a:ext cx="4117257" cy="473206"/>
              </a:xfrm>
              <a:prstGeom prst="rect">
                <a:avLst/>
              </a:prstGeom>
              <a:blipFill>
                <a:blip r:embed="rId5"/>
                <a:stretch>
                  <a:fillRect t="-2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66A72D-1CED-038E-9055-521D3F88BBF6}"/>
                  </a:ext>
                </a:extLst>
              </p:cNvPr>
              <p:cNvSpPr txBox="1"/>
              <p:nvPr/>
            </p:nvSpPr>
            <p:spPr>
              <a:xfrm>
                <a:off x="4752560" y="3100986"/>
                <a:ext cx="81988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…we can find all heteroclinic orbits explicitly when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!...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66A72D-1CED-038E-9055-521D3F88B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560" y="3100986"/>
                <a:ext cx="8198810" cy="461665"/>
              </a:xfrm>
              <a:prstGeom prst="rect">
                <a:avLst/>
              </a:prstGeom>
              <a:blipFill>
                <a:blip r:embed="rId6"/>
                <a:stretch>
                  <a:fillRect l="-1190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23CD6B-4ECE-7C9E-57A1-E8942777AF4E}"/>
                  </a:ext>
                </a:extLst>
              </p:cNvPr>
              <p:cNvSpPr txBox="1"/>
              <p:nvPr/>
            </p:nvSpPr>
            <p:spPr>
              <a:xfrm>
                <a:off x="233068" y="3148616"/>
                <a:ext cx="3086101" cy="1796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𝑟𝑎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23CD6B-4ECE-7C9E-57A1-E8942777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68" y="3148616"/>
                <a:ext cx="3086101" cy="17960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7594C8-AA0F-53BB-B1C5-223714B930E4}"/>
                  </a:ext>
                </a:extLst>
              </p:cNvPr>
              <p:cNvSpPr txBox="1"/>
              <p:nvPr/>
            </p:nvSpPr>
            <p:spPr>
              <a:xfrm>
                <a:off x="233068" y="948572"/>
                <a:ext cx="57508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We have a perturbation problem 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/>
                  <a:t>):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7594C8-AA0F-53BB-B1C5-223714B93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68" y="948572"/>
                <a:ext cx="5750805" cy="461665"/>
              </a:xfrm>
              <a:prstGeom prst="rect">
                <a:avLst/>
              </a:prstGeom>
              <a:blipFill>
                <a:blip r:embed="rId9"/>
                <a:stretch>
                  <a:fillRect l="-1589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B9991-1348-5F82-D4E0-3F2AC9B57C03}"/>
                  </a:ext>
                </a:extLst>
              </p:cNvPr>
              <p:cNvSpPr txBox="1"/>
              <p:nvPr/>
            </p:nvSpPr>
            <p:spPr>
              <a:xfrm>
                <a:off x="452283" y="1518011"/>
                <a:ext cx="9456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B9991-1348-5F82-D4E0-3F2AC9B5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3" y="1518011"/>
                <a:ext cx="945643" cy="461665"/>
              </a:xfrm>
              <a:prstGeom prst="rect">
                <a:avLst/>
              </a:prstGeom>
              <a:blipFill>
                <a:blip r:embed="rId10"/>
                <a:stretch>
                  <a:fillRect l="-1935" t="-10526" r="-9032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FA2A5-DCA1-0D02-9346-B322DDFC0875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20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BC3A8D-B045-345F-9C1F-8E529E590565}"/>
                  </a:ext>
                </a:extLst>
              </p:cNvPr>
              <p:cNvSpPr txBox="1"/>
              <p:nvPr/>
            </p:nvSpPr>
            <p:spPr>
              <a:xfrm>
                <a:off x="4834542" y="3646568"/>
                <a:ext cx="7041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err="1"/>
                  <a:t>Obs</a:t>
                </a:r>
                <a:r>
                  <a:rPr lang="en-GB" sz="2400" dirty="0"/>
                  <a:t> 1:      there is no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400" dirty="0"/>
                  <a:t> in the right hand side!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BC3A8D-B045-345F-9C1F-8E529E590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542" y="3646568"/>
                <a:ext cx="7041228" cy="461665"/>
              </a:xfrm>
              <a:prstGeom prst="rect">
                <a:avLst/>
              </a:prstGeom>
              <a:blipFill>
                <a:blip r:embed="rId11"/>
                <a:stretch>
                  <a:fillRect l="-1299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030FD9-B079-A334-5035-58502C900B2B}"/>
                  </a:ext>
                </a:extLst>
              </p:cNvPr>
              <p:cNvSpPr txBox="1"/>
              <p:nvPr/>
            </p:nvSpPr>
            <p:spPr>
              <a:xfrm>
                <a:off x="4834542" y="4186837"/>
                <a:ext cx="81988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Obs 2:      there are 2-dim invariant manifolds:   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030FD9-B079-A334-5035-58502C900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542" y="4186837"/>
                <a:ext cx="8198810" cy="461665"/>
              </a:xfrm>
              <a:prstGeom prst="rect">
                <a:avLst/>
              </a:prstGeom>
              <a:blipFill>
                <a:blip r:embed="rId12"/>
                <a:stretch>
                  <a:fillRect l="-1115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C28821B-EB0D-5D44-C663-79E357B265A7}"/>
              </a:ext>
            </a:extLst>
          </p:cNvPr>
          <p:cNvSpPr txBox="1"/>
          <p:nvPr/>
        </p:nvSpPr>
        <p:spPr>
          <a:xfrm>
            <a:off x="4834542" y="4731326"/>
            <a:ext cx="819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Obs</a:t>
            </a:r>
            <a:r>
              <a:rPr lang="en-GB" sz="2400" dirty="0"/>
              <a:t> 3:      inside these invariant manifolds holds: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16E21-3247-6E4F-F78B-36E56EA0B9BF}"/>
                  </a:ext>
                </a:extLst>
              </p:cNvPr>
              <p:cNvSpPr txBox="1"/>
              <p:nvPr/>
            </p:nvSpPr>
            <p:spPr>
              <a:xfrm>
                <a:off x="6456194" y="5164161"/>
                <a:ext cx="4400564" cy="818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16E21-3247-6E4F-F78B-36E56EA0B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94" y="5164161"/>
                <a:ext cx="4400564" cy="8184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7790B49-0054-BEE6-3DEB-9A769DA78452}"/>
              </a:ext>
            </a:extLst>
          </p:cNvPr>
          <p:cNvSpPr txBox="1"/>
          <p:nvPr/>
        </p:nvSpPr>
        <p:spPr>
          <a:xfrm>
            <a:off x="3760122" y="3646567"/>
            <a:ext cx="91242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3-dim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164385-AC9F-B653-DF6E-6A39A1720E0F}"/>
              </a:ext>
            </a:extLst>
          </p:cNvPr>
          <p:cNvSpPr txBox="1"/>
          <p:nvPr/>
        </p:nvSpPr>
        <p:spPr>
          <a:xfrm>
            <a:off x="3760121" y="4186836"/>
            <a:ext cx="91242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2-dim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0607-9327-A74A-5C0D-5BBA0FCB396D}"/>
              </a:ext>
            </a:extLst>
          </p:cNvPr>
          <p:cNvSpPr txBox="1"/>
          <p:nvPr/>
        </p:nvSpPr>
        <p:spPr>
          <a:xfrm>
            <a:off x="3760121" y="4731326"/>
            <a:ext cx="91242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1-dim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513E8C-1660-6449-F706-8D4D85F7A574}"/>
              </a:ext>
            </a:extLst>
          </p:cNvPr>
          <p:cNvSpPr txBox="1"/>
          <p:nvPr/>
        </p:nvSpPr>
        <p:spPr>
          <a:xfrm>
            <a:off x="3760120" y="3102077"/>
            <a:ext cx="91242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4-dim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616A9B-833C-6132-975C-9939D25B07EE}"/>
                  </a:ext>
                </a:extLst>
              </p:cNvPr>
              <p:cNvSpPr txBox="1"/>
              <p:nvPr/>
            </p:nvSpPr>
            <p:spPr>
              <a:xfrm>
                <a:off x="516018" y="5078431"/>
                <a:ext cx="176381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Fixed points: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=0}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616A9B-833C-6132-975C-9939D25B0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18" y="5078431"/>
                <a:ext cx="1763816" cy="830997"/>
              </a:xfrm>
              <a:prstGeom prst="rect">
                <a:avLst/>
              </a:prstGeom>
              <a:blipFill>
                <a:blip r:embed="rId14"/>
                <a:stretch>
                  <a:fillRect l="-5536" t="-5882" r="-4152" b="-9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7821427-EA7E-BC09-445B-09CFE887CD61}"/>
              </a:ext>
            </a:extLst>
          </p:cNvPr>
          <p:cNvSpPr txBox="1"/>
          <p:nvPr/>
        </p:nvSpPr>
        <p:spPr>
          <a:xfrm>
            <a:off x="612222" y="6367992"/>
            <a:ext cx="5843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1970 – M. Hirsh, C. Pugh, M. </a:t>
            </a:r>
            <a:r>
              <a:rPr lang="en-GB" sz="2000" dirty="0" err="1"/>
              <a:t>Shub</a:t>
            </a:r>
            <a:r>
              <a:rPr lang="en-GB" sz="2000" dirty="0"/>
              <a:t>, Invariant manifolds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CA74E-4308-BED5-87B5-E3EE2DDB445B}"/>
              </a:ext>
            </a:extLst>
          </p:cNvPr>
          <p:cNvSpPr txBox="1"/>
          <p:nvPr/>
        </p:nvSpPr>
        <p:spPr>
          <a:xfrm>
            <a:off x="10589841" y="239491"/>
            <a:ext cx="12859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THE END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95ABBD-EB1B-2425-81FF-30CEDFD872A8}"/>
              </a:ext>
            </a:extLst>
          </p:cNvPr>
          <p:cNvSpPr txBox="1"/>
          <p:nvPr/>
        </p:nvSpPr>
        <p:spPr>
          <a:xfrm>
            <a:off x="602424" y="6027779"/>
            <a:ext cx="10417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Heteroclinic orbit can be represented as a transverse intersection of stable and unstable manifolds</a:t>
            </a:r>
          </a:p>
        </p:txBody>
      </p:sp>
    </p:spTree>
    <p:extLst>
      <p:ext uri="{BB962C8B-B14F-4D97-AF65-F5344CB8AC3E}">
        <p14:creationId xmlns:p14="http://schemas.microsoft.com/office/powerpoint/2010/main" val="376297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6" grpId="0"/>
      <p:bldP spid="9" grpId="0"/>
      <p:bldP spid="13" grpId="0"/>
      <p:bldP spid="14" grpId="0"/>
      <p:bldP spid="17" grpId="0"/>
      <p:bldP spid="19" grpId="0" animBg="1"/>
      <p:bldP spid="22" grpId="0" animBg="1"/>
      <p:bldP spid="23" grpId="0" animBg="1"/>
      <p:bldP spid="24" grpId="0" animBg="1"/>
      <p:bldP spid="25" grpId="0"/>
      <p:bldP spid="26" grpId="0"/>
      <p:bldP spid="29" grpId="0" animBg="1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600" b="0" i="0" u="none" strike="noStrike" baseline="0" dirty="0">
                <a:latin typeface="SFSS1728"/>
              </a:rPr>
              <a:t>Thanks to my collaborators!       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B8BA0-8A84-1D88-445A-3322BC704312}"/>
              </a:ext>
            </a:extLst>
          </p:cNvPr>
          <p:cNvSpPr txBox="1"/>
          <p:nvPr/>
        </p:nvSpPr>
        <p:spPr>
          <a:xfrm>
            <a:off x="516091" y="3244334"/>
            <a:ext cx="1941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Sergey </a:t>
            </a:r>
            <a:r>
              <a:rPr lang="en-GB" dirty="0" err="1"/>
              <a:t>Tikhomirov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EFED0-7F19-142B-5E00-C40820E59257}"/>
              </a:ext>
            </a:extLst>
          </p:cNvPr>
          <p:cNvSpPr txBox="1"/>
          <p:nvPr/>
        </p:nvSpPr>
        <p:spPr>
          <a:xfrm>
            <a:off x="3596002" y="3244334"/>
            <a:ext cx="1808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Yalchin</a:t>
            </a:r>
            <a:r>
              <a:rPr lang="en-GB" dirty="0"/>
              <a:t> </a:t>
            </a:r>
            <a:r>
              <a:rPr lang="en-GB" dirty="0" err="1"/>
              <a:t>Efendiev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21E12-2DA9-3849-5FAC-EEB310BAE1B6}"/>
              </a:ext>
            </a:extLst>
          </p:cNvPr>
          <p:cNvSpPr txBox="1"/>
          <p:nvPr/>
        </p:nvSpPr>
        <p:spPr>
          <a:xfrm>
            <a:off x="614604" y="6082662"/>
            <a:ext cx="1683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Fedor </a:t>
            </a:r>
            <a:r>
              <a:rPr lang="en-GB" dirty="0" err="1"/>
              <a:t>Bakharev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7EBAD-E37F-BBE8-845C-85B3F5D6A163}"/>
              </a:ext>
            </a:extLst>
          </p:cNvPr>
          <p:cNvSpPr txBox="1"/>
          <p:nvPr/>
        </p:nvSpPr>
        <p:spPr>
          <a:xfrm>
            <a:off x="3652886" y="6082662"/>
            <a:ext cx="178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Aleksandr </a:t>
            </a:r>
            <a:r>
              <a:rPr lang="en-GB" dirty="0" err="1"/>
              <a:t>Enin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40EF5-71FC-6FEB-A2DF-2F82B2A25C0D}"/>
              </a:ext>
            </a:extLst>
          </p:cNvPr>
          <p:cNvSpPr txBox="1"/>
          <p:nvPr/>
        </p:nvSpPr>
        <p:spPr>
          <a:xfrm>
            <a:off x="6626072" y="6082662"/>
            <a:ext cx="2026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Sergey </a:t>
            </a:r>
            <a:r>
              <a:rPr lang="en-GB" dirty="0" err="1"/>
              <a:t>Matveenko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723E9D-B350-820C-6B2F-E4B1CB45F416}"/>
              </a:ext>
            </a:extLst>
          </p:cNvPr>
          <p:cNvSpPr txBox="1"/>
          <p:nvPr/>
        </p:nvSpPr>
        <p:spPr>
          <a:xfrm>
            <a:off x="6708121" y="3244334"/>
            <a:ext cx="154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Dmitry Pavlov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E50285-1B5D-B50D-8C6E-6681263003FE}"/>
              </a:ext>
            </a:extLst>
          </p:cNvPr>
          <p:cNvSpPr txBox="1"/>
          <p:nvPr/>
        </p:nvSpPr>
        <p:spPr>
          <a:xfrm>
            <a:off x="9856808" y="3244334"/>
            <a:ext cx="1808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Nikita </a:t>
            </a:r>
            <a:r>
              <a:rPr lang="en-GB" dirty="0" err="1"/>
              <a:t>Rastegaev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B1887-6CAF-79FC-9AD1-4C87491458B1}"/>
              </a:ext>
            </a:extLst>
          </p:cNvPr>
          <p:cNvSpPr txBox="1"/>
          <p:nvPr/>
        </p:nvSpPr>
        <p:spPr>
          <a:xfrm>
            <a:off x="9989813" y="6082662"/>
            <a:ext cx="1481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Ivan </a:t>
            </a:r>
            <a:r>
              <a:rPr lang="en-GB" dirty="0" err="1"/>
              <a:t>Starkov</a:t>
            </a:r>
            <a:endParaRPr lang="en-GB" dirty="0"/>
          </a:p>
        </p:txBody>
      </p:sp>
      <p:pic>
        <p:nvPicPr>
          <p:cNvPr id="8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D61F162F-5B53-FCD3-5568-E7F75F86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r="6242"/>
          <a:stretch/>
        </p:blipFill>
        <p:spPr>
          <a:xfrm>
            <a:off x="494687" y="1187492"/>
            <a:ext cx="2073045" cy="2015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013BB-483C-5D7A-EED9-478EA14C6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17" y="1142639"/>
            <a:ext cx="1941974" cy="2060668"/>
          </a:xfrm>
          <a:prstGeom prst="rect">
            <a:avLst/>
          </a:prstGeom>
        </p:spPr>
      </p:pic>
      <p:pic>
        <p:nvPicPr>
          <p:cNvPr id="13" name="Picture 12" descr="A person in glasses in front of a chalkboard&#10;&#10;Description automatically generated">
            <a:extLst>
              <a:ext uri="{FF2B5EF4-FFF2-40B4-BE49-F238E27FC236}">
                <a16:creationId xmlns:a16="http://schemas.microsoft.com/office/drawing/2014/main" id="{28BE8347-FDE7-3079-4042-AFBD064D2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01" y="1089235"/>
            <a:ext cx="2114072" cy="2114072"/>
          </a:xfrm>
          <a:prstGeom prst="rect">
            <a:avLst/>
          </a:prstGeom>
        </p:spPr>
      </p:pic>
      <p:pic>
        <p:nvPicPr>
          <p:cNvPr id="16" name="Picture 15" descr="A person with a beard&#10;&#10;Description automatically generated">
            <a:extLst>
              <a:ext uri="{FF2B5EF4-FFF2-40B4-BE49-F238E27FC236}">
                <a16:creationId xmlns:a16="http://schemas.microsoft.com/office/drawing/2014/main" id="{E9910EB9-D27A-AA1D-62BA-F77343E28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92" y="1033608"/>
            <a:ext cx="1904762" cy="2031746"/>
          </a:xfrm>
          <a:prstGeom prst="rect">
            <a:avLst/>
          </a:prstGeom>
        </p:spPr>
      </p:pic>
      <p:pic>
        <p:nvPicPr>
          <p:cNvPr id="19" name="Picture 18" descr="A person looking to the side&#10;&#10;Description automatically generated">
            <a:extLst>
              <a:ext uri="{FF2B5EF4-FFF2-40B4-BE49-F238E27FC236}">
                <a16:creationId xmlns:a16="http://schemas.microsoft.com/office/drawing/2014/main" id="{221F0554-1F36-97E9-E465-B5E6D133D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7" y="3883415"/>
            <a:ext cx="2073045" cy="2073045"/>
          </a:xfrm>
          <a:prstGeom prst="rect">
            <a:avLst/>
          </a:prstGeom>
        </p:spPr>
      </p:pic>
      <p:pic>
        <p:nvPicPr>
          <p:cNvPr id="21" name="Picture 20" descr="A person with long hair and beard wearing glasses&#10;&#10;Description automatically generated">
            <a:extLst>
              <a:ext uri="{FF2B5EF4-FFF2-40B4-BE49-F238E27FC236}">
                <a16:creationId xmlns:a16="http://schemas.microsoft.com/office/drawing/2014/main" id="{1070953F-F79A-6755-BD73-93675339AA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" r="3161"/>
          <a:stretch/>
        </p:blipFill>
        <p:spPr>
          <a:xfrm>
            <a:off x="3518717" y="3883415"/>
            <a:ext cx="1941974" cy="2073046"/>
          </a:xfrm>
          <a:prstGeom prst="rect">
            <a:avLst/>
          </a:prstGeom>
        </p:spPr>
      </p:pic>
      <p:pic>
        <p:nvPicPr>
          <p:cNvPr id="25" name="Picture 24" descr="A person in a suit and tie&#10;&#10;Description automatically generated">
            <a:extLst>
              <a:ext uri="{FF2B5EF4-FFF2-40B4-BE49-F238E27FC236}">
                <a16:creationId xmlns:a16="http://schemas.microsoft.com/office/drawing/2014/main" id="{AA5859AA-FA61-BD81-2A48-836E040867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r="4822"/>
          <a:stretch/>
        </p:blipFill>
        <p:spPr>
          <a:xfrm>
            <a:off x="6626071" y="3871803"/>
            <a:ext cx="1837445" cy="2122252"/>
          </a:xfrm>
          <a:prstGeom prst="rect">
            <a:avLst/>
          </a:prstGeom>
        </p:spPr>
      </p:pic>
      <p:pic>
        <p:nvPicPr>
          <p:cNvPr id="27" name="Picture 2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6D4FAE76-672A-DD4E-93F1-50C6BA81CC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96" y="3871803"/>
            <a:ext cx="2129277" cy="21292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410324B-8E80-03EE-A482-F62319114875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21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84DFE4-B1CC-4988-D70D-FC4B17F453CF}"/>
              </a:ext>
            </a:extLst>
          </p:cNvPr>
          <p:cNvSpPr/>
          <p:nvPr/>
        </p:nvSpPr>
        <p:spPr>
          <a:xfrm>
            <a:off x="297180" y="1054945"/>
            <a:ext cx="5360670" cy="25587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698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F6F0E-4C59-02C6-753D-FEFF151C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6B43-9566-16FC-29E2-D309D998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						Outline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E401A-6EEA-869A-152F-CD9C629A06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712563" y="5082148"/>
            <a:ext cx="2172058" cy="17758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7B0CAE-A741-7D99-E72B-C2FB317F1070}"/>
              </a:ext>
            </a:extLst>
          </p:cNvPr>
          <p:cNvSpPr txBox="1"/>
          <p:nvPr/>
        </p:nvSpPr>
        <p:spPr>
          <a:xfrm>
            <a:off x="3374654" y="1084167"/>
            <a:ext cx="57743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Introduction</a:t>
            </a:r>
          </a:p>
          <a:p>
            <a:pPr lvl="1"/>
            <a:r>
              <a:rPr lang="en-US" sz="2400" dirty="0"/>
              <a:t>Miscible displacement in porous media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viscous fingering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gravitational fingering</a:t>
            </a:r>
            <a:br>
              <a:rPr lang="en-US" sz="2400" dirty="0"/>
            </a:br>
            <a:br>
              <a:rPr lang="en-US" sz="1600" dirty="0"/>
            </a:b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Problem statement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Two-tubes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Main theorem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Proof: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traveling waves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slow-fast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geometric singular perturb. theory</a:t>
            </a:r>
          </a:p>
        </p:txBody>
      </p:sp>
      <p:pic>
        <p:nvPicPr>
          <p:cNvPr id="3" name="Picture 2" descr="A black and white diagram with white text&#10;&#10;Description automatically generated">
            <a:extLst>
              <a:ext uri="{FF2B5EF4-FFF2-40B4-BE49-F238E27FC236}">
                <a16:creationId xmlns:a16="http://schemas.microsoft.com/office/drawing/2014/main" id="{08E38392-98AA-C3EC-5EA3-0DD7AD7C08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701" y="3211258"/>
            <a:ext cx="1573161" cy="1775852"/>
          </a:xfrm>
          <a:prstGeom prst="rect">
            <a:avLst/>
          </a:prstGeom>
        </p:spPr>
      </p:pic>
      <p:pic>
        <p:nvPicPr>
          <p:cNvPr id="5" name="Picture 4" descr="A black and white image of a fire&#10;&#10;Description automatically generated">
            <a:extLst>
              <a:ext uri="{FF2B5EF4-FFF2-40B4-BE49-F238E27FC236}">
                <a16:creationId xmlns:a16="http://schemas.microsoft.com/office/drawing/2014/main" id="{E0A8011B-9F08-6600-3F52-9C0E56DAA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4" b="26424"/>
          <a:stretch/>
        </p:blipFill>
        <p:spPr>
          <a:xfrm>
            <a:off x="9898652" y="1152323"/>
            <a:ext cx="1714500" cy="17758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 descr="A black and white image of grass&#10;&#10;Description automatically generated">
            <a:extLst>
              <a:ext uri="{FF2B5EF4-FFF2-40B4-BE49-F238E27FC236}">
                <a16:creationId xmlns:a16="http://schemas.microsoft.com/office/drawing/2014/main" id="{BF7D88F0-BA6F-4D63-4CCA-6701061AF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944" y="-545806"/>
            <a:ext cx="1714500" cy="7330440"/>
          </a:xfrm>
          <a:prstGeom prst="rect">
            <a:avLst/>
          </a:prstGeom>
        </p:spPr>
      </p:pic>
      <p:pic>
        <p:nvPicPr>
          <p:cNvPr id="17" name="Picture 16" descr="A black and white image of a fire&#10;&#10;Description automatically generated">
            <a:extLst>
              <a:ext uri="{FF2B5EF4-FFF2-40B4-BE49-F238E27FC236}">
                <a16:creationId xmlns:a16="http://schemas.microsoft.com/office/drawing/2014/main" id="{4A24F426-2FE7-7C3C-FF34-9A7EC38E7B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909" y="-121920"/>
            <a:ext cx="3429000" cy="7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08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600" b="0" i="0" u="none" strike="noStrike" baseline="0" dirty="0">
                <a:latin typeface="SFSS1728"/>
              </a:rPr>
              <a:t>Thank you for your attention!</a:t>
            </a:r>
            <a:endParaRPr lang="en-GB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A5B45-2EDB-F4F3-D885-DBFBFDF02CDA}"/>
              </a:ext>
            </a:extLst>
          </p:cNvPr>
          <p:cNvSpPr txBox="1"/>
          <p:nvPr/>
        </p:nvSpPr>
        <p:spPr>
          <a:xfrm>
            <a:off x="1805404" y="5170997"/>
            <a:ext cx="8220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baseline="0" dirty="0">
                <a:latin typeface="SFSS1095"/>
              </a:rPr>
              <a:t>For more details see arXiv:2401.05981        (two-tubes model)     </a:t>
            </a:r>
          </a:p>
          <a:p>
            <a:pPr algn="ctr"/>
            <a:r>
              <a:rPr lang="en-GB" dirty="0">
                <a:latin typeface="SFSS1095"/>
              </a:rPr>
              <a:t>                     See also:                     </a:t>
            </a:r>
            <a:r>
              <a:rPr lang="en-GB" b="0" i="0" u="none" strike="noStrike" baseline="0" dirty="0">
                <a:latin typeface="SFSS1095"/>
              </a:rPr>
              <a:t>arXiv:2310.14260        (</a:t>
            </a:r>
            <a:r>
              <a:rPr lang="en-GB" b="0" i="0" u="none" strike="noStrike" baseline="0" dirty="0" err="1">
                <a:latin typeface="SFSS1095"/>
              </a:rPr>
              <a:t>numerics</a:t>
            </a:r>
            <a:r>
              <a:rPr lang="en-GB" b="0" i="0" u="none" strike="noStrike" baseline="0" dirty="0">
                <a:latin typeface="SFSS1095"/>
              </a:rPr>
              <a:t> of viscous fingering)</a:t>
            </a:r>
          </a:p>
          <a:p>
            <a:pPr algn="ctr"/>
            <a:r>
              <a:rPr lang="en-GB" b="0" i="0" u="none" strike="noStrike" baseline="0" dirty="0">
                <a:latin typeface="SFSS1095"/>
              </a:rPr>
              <a:t>                                                         arXiv:2012.02849        (</a:t>
            </a:r>
            <a:r>
              <a:rPr lang="en-GB" b="0" i="0" u="none" strike="noStrike" baseline="0" dirty="0" err="1">
                <a:latin typeface="SFSS1095"/>
              </a:rPr>
              <a:t>numerics</a:t>
            </a:r>
            <a:r>
              <a:rPr lang="en-GB" b="0" i="0" u="none" strike="noStrike" baseline="0" dirty="0">
                <a:latin typeface="SFSS1095"/>
              </a:rPr>
              <a:t> of viscous fingering)</a:t>
            </a:r>
          </a:p>
          <a:p>
            <a:pPr algn="ctr"/>
            <a:endParaRPr lang="en-GB" sz="1200" b="0" i="0" u="none" strike="noStrike" baseline="0" dirty="0">
              <a:latin typeface="SFSS1095"/>
            </a:endParaRPr>
          </a:p>
          <a:p>
            <a:pPr algn="ctr"/>
            <a:r>
              <a:rPr lang="en-GB" sz="2400" b="0" i="0" u="none" strike="noStrike" baseline="0" dirty="0">
                <a:latin typeface="SFSS1440"/>
              </a:rPr>
              <a:t>Any questions, comments and ideas are very welcome!</a:t>
            </a:r>
            <a:endParaRPr lang="en-GB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472BC-834F-6525-04FB-F2E0C3AECD2B}"/>
              </a:ext>
            </a:extLst>
          </p:cNvPr>
          <p:cNvSpPr txBox="1"/>
          <p:nvPr/>
        </p:nvSpPr>
        <p:spPr>
          <a:xfrm>
            <a:off x="449325" y="1430818"/>
            <a:ext cx="6997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u="none" strike="noStrike" baseline="0" dirty="0">
                <a:latin typeface="SFSS1440"/>
              </a:rPr>
              <a:t>yu.pe.petrova</a:t>
            </a:r>
            <a:r>
              <a:rPr lang="en-GB" sz="2800" b="0" i="0" u="none" strike="noStrike" baseline="0" dirty="0">
                <a:latin typeface="CMR12"/>
              </a:rPr>
              <a:t>@</a:t>
            </a:r>
            <a:r>
              <a:rPr lang="en-GB" sz="2800" b="0" i="0" u="none" strike="noStrike" baseline="0" dirty="0">
                <a:latin typeface="SFSS1440"/>
              </a:rPr>
              <a:t>gmail.com </a:t>
            </a:r>
            <a:endParaRPr lang="en-GB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398969-B1C8-1336-D8C9-639109C9310D}"/>
              </a:ext>
            </a:extLst>
          </p:cNvPr>
          <p:cNvSpPr txBox="1"/>
          <p:nvPr/>
        </p:nvSpPr>
        <p:spPr>
          <a:xfrm>
            <a:off x="6804117" y="1430818"/>
            <a:ext cx="6997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 u="none" strike="noStrike" baseline="0" dirty="0">
                <a:latin typeface="SFSS1440"/>
              </a:rPr>
              <a:t>https://yulia-petrova.github.io/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8E36FC-17B8-B977-347F-15A864D2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621644"/>
            <a:ext cx="3520311" cy="2149624"/>
          </a:xfrm>
          <a:prstGeom prst="rect">
            <a:avLst/>
          </a:prstGeom>
        </p:spPr>
      </p:pic>
      <p:pic>
        <p:nvPicPr>
          <p:cNvPr id="20" name="Picture 1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2109725-1870-A930-85D1-FC1E0B15C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9" b="9822"/>
          <a:stretch/>
        </p:blipFill>
        <p:spPr>
          <a:xfrm rot="10800000">
            <a:off x="4275322" y="2652889"/>
            <a:ext cx="2588322" cy="22187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4F3E5B-8488-EEE8-17AE-63477112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966" y="2467013"/>
            <a:ext cx="3280478" cy="246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5DD78-CD01-EFAC-9271-B3D6CD968838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376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41698" y="913877"/>
            <a:ext cx="11850302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Own works on the topic of the talk:</a:t>
            </a:r>
            <a:br>
              <a:rPr lang="en-GB" b="1" dirty="0"/>
            </a:br>
            <a:endParaRPr lang="en-GB" sz="1000" b="1" dirty="0"/>
          </a:p>
          <a:p>
            <a:pPr marL="342900" indent="-342900">
              <a:buFont typeface="+mj-lt"/>
              <a:buAutoNum type="arabicPeriod"/>
            </a:pPr>
            <a:r>
              <a:rPr lang="en-GB" sz="1800" b="1" dirty="0"/>
              <a:t>Yu. Petrova</a:t>
            </a:r>
            <a:r>
              <a:rPr lang="en-GB" sz="1800" dirty="0"/>
              <a:t>, S. </a:t>
            </a:r>
            <a:r>
              <a:rPr lang="en-GB" sz="1800" dirty="0" err="1"/>
              <a:t>Tikhomirov</a:t>
            </a:r>
            <a:r>
              <a:rPr lang="en-GB" sz="1800" dirty="0"/>
              <a:t>, Ya. </a:t>
            </a:r>
            <a:r>
              <a:rPr lang="en-GB" sz="1800" dirty="0" err="1"/>
              <a:t>Efendiev</a:t>
            </a:r>
            <a:br>
              <a:rPr lang="en-GB" sz="1800" dirty="0"/>
            </a:br>
            <a:r>
              <a:rPr lang="en-GB" sz="1800" i="1" dirty="0"/>
              <a:t>“Propagating terrace in a two-tubes model of gravitational fingering” </a:t>
            </a:r>
            <a:br>
              <a:rPr lang="en-GB" sz="1800" i="1" dirty="0"/>
            </a:br>
            <a:r>
              <a:rPr lang="en-GB" sz="1800" dirty="0" err="1"/>
              <a:t>ArXiv</a:t>
            </a:r>
            <a:r>
              <a:rPr lang="en-GB" sz="1800" dirty="0"/>
              <a:t>: 2401.05981</a:t>
            </a:r>
            <a:r>
              <a:rPr lang="en-GB" sz="1800" i="1" dirty="0"/>
              <a:t>;     </a:t>
            </a:r>
            <a:r>
              <a:rPr lang="en-GB" sz="1800" dirty="0"/>
              <a:t>2024.      </a:t>
            </a:r>
            <a:r>
              <a:rPr lang="en-GB" i="1" dirty="0"/>
              <a:t> To appear in SIMA.</a:t>
            </a:r>
            <a:endParaRPr lang="en-GB" sz="1000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F. </a:t>
            </a:r>
            <a:r>
              <a:rPr lang="en-GB" dirty="0" err="1"/>
              <a:t>Bakharev</a:t>
            </a:r>
            <a:r>
              <a:rPr lang="en-GB" dirty="0"/>
              <a:t>, A. </a:t>
            </a:r>
            <a:r>
              <a:rPr lang="en-GB" dirty="0" err="1"/>
              <a:t>Enin</a:t>
            </a:r>
            <a:r>
              <a:rPr lang="en-GB" dirty="0"/>
              <a:t>, A. </a:t>
            </a:r>
            <a:r>
              <a:rPr lang="en-GB" dirty="0" err="1"/>
              <a:t>Groman</a:t>
            </a:r>
            <a:r>
              <a:rPr lang="en-GB" dirty="0"/>
              <a:t>, A. </a:t>
            </a:r>
            <a:r>
              <a:rPr lang="en-GB" dirty="0" err="1"/>
              <a:t>Kalyuzhnyuk</a:t>
            </a:r>
            <a:r>
              <a:rPr lang="en-GB" dirty="0"/>
              <a:t>, S. </a:t>
            </a:r>
            <a:r>
              <a:rPr lang="en-GB" dirty="0" err="1"/>
              <a:t>Matveenko</a:t>
            </a:r>
            <a:r>
              <a:rPr lang="en-GB" dirty="0"/>
              <a:t>, </a:t>
            </a:r>
            <a:r>
              <a:rPr lang="en-GB" b="1" dirty="0"/>
              <a:t>Yu.</a:t>
            </a:r>
            <a:r>
              <a:rPr lang="en-GB" dirty="0"/>
              <a:t> </a:t>
            </a:r>
            <a:r>
              <a:rPr lang="en-GB" b="1" dirty="0"/>
              <a:t>Petrova</a:t>
            </a:r>
            <a:r>
              <a:rPr lang="en-GB" dirty="0"/>
              <a:t>, I. </a:t>
            </a:r>
            <a:r>
              <a:rPr lang="en-GB" dirty="0" err="1"/>
              <a:t>Starkov</a:t>
            </a:r>
            <a:r>
              <a:rPr lang="en-GB" dirty="0"/>
              <a:t>, S. </a:t>
            </a:r>
            <a:r>
              <a:rPr lang="en-GB" dirty="0" err="1"/>
              <a:t>Tikhomirov</a:t>
            </a:r>
            <a:br>
              <a:rPr lang="en-GB" dirty="0"/>
            </a:br>
            <a:r>
              <a:rPr lang="en-GB" dirty="0"/>
              <a:t>“</a:t>
            </a:r>
            <a:r>
              <a:rPr lang="en-GB" i="1" dirty="0"/>
              <a:t>Velocity of viscous fingers in miscible displacement: Comparison with analytical models”.</a:t>
            </a:r>
            <a:br>
              <a:rPr lang="en-GB" dirty="0"/>
            </a:br>
            <a:r>
              <a:rPr lang="en-GB" dirty="0"/>
              <a:t>Journal of Computational and Applied Mathematics, 402, p.113808;       2022.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F. </a:t>
            </a:r>
            <a:r>
              <a:rPr lang="en-GB" dirty="0" err="1"/>
              <a:t>Bakharev</a:t>
            </a:r>
            <a:r>
              <a:rPr lang="en-GB" dirty="0"/>
              <a:t>, D. Pavlov, A. </a:t>
            </a:r>
            <a:r>
              <a:rPr lang="en-GB" dirty="0" err="1"/>
              <a:t>Enin</a:t>
            </a:r>
            <a:r>
              <a:rPr lang="en-GB" dirty="0"/>
              <a:t>, S. </a:t>
            </a:r>
            <a:r>
              <a:rPr lang="en-GB" dirty="0" err="1"/>
              <a:t>Matveenko</a:t>
            </a:r>
            <a:r>
              <a:rPr lang="en-GB" dirty="0"/>
              <a:t>, </a:t>
            </a:r>
            <a:r>
              <a:rPr lang="en-GB" b="1" dirty="0"/>
              <a:t>Yu. Petrova</a:t>
            </a:r>
            <a:r>
              <a:rPr lang="en-GB" dirty="0"/>
              <a:t>, N. </a:t>
            </a:r>
            <a:r>
              <a:rPr lang="en-GB" dirty="0" err="1"/>
              <a:t>Rastegaev</a:t>
            </a:r>
            <a:r>
              <a:rPr lang="en-GB" dirty="0"/>
              <a:t>, S. </a:t>
            </a:r>
            <a:r>
              <a:rPr lang="en-GB" dirty="0" err="1"/>
              <a:t>Tikhomirov</a:t>
            </a:r>
            <a:br>
              <a:rPr lang="en-GB" dirty="0"/>
            </a:br>
            <a:r>
              <a:rPr lang="en-GB" sz="1800" i="1" dirty="0"/>
              <a:t>“Velocity of viscous fingers in miscible displacement: Intermediate concentration”  </a:t>
            </a:r>
            <a:br>
              <a:rPr lang="en-GB" sz="1800" i="1" dirty="0"/>
            </a:br>
            <a:r>
              <a:rPr lang="en-GB" dirty="0"/>
              <a:t>Journal of Computational and Applied Mathematics, 451, p.116107;     2024.</a:t>
            </a:r>
          </a:p>
          <a:p>
            <a:r>
              <a:rPr lang="en-GB" b="1" dirty="0"/>
              <a:t>Other references:</a:t>
            </a:r>
            <a:br>
              <a:rPr lang="en-GB" b="1" dirty="0"/>
            </a:br>
            <a:br>
              <a:rPr lang="en-GB" sz="1000" b="1" dirty="0"/>
            </a:br>
            <a:r>
              <a:rPr lang="en-GB" b="1" dirty="0"/>
              <a:t>Dynamics of viscous fingering: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Nijjer</a:t>
            </a:r>
            <a:r>
              <a:rPr lang="en-GB" dirty="0"/>
              <a:t> J., Hewitt D., and Neufeld J. The dynamics of miscible viscous fingering from onset to shutdown. Journal of Fluid Mechanics 837 (2018): 520-545.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G., Otto, F., 2006. Diffusive slowdown in miscible viscous fingering. Communications in Mathematical Sciences, 4(1), pp.267-273.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G., Otto, F., 2005. Dynamic scaling in miscible viscous fingering. Comm. in mathematical physics, 257, pp.303-317.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Homsy</a:t>
            </a:r>
            <a:r>
              <a:rPr lang="en-GB" dirty="0"/>
              <a:t>, G.M., 1987. Viscous fingering in porous media. Annual review of fluid mechanics, 19(1), pp.271-311.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Boffetta</a:t>
            </a:r>
            <a:r>
              <a:rPr lang="en-GB" dirty="0"/>
              <a:t>, G. and </a:t>
            </a:r>
            <a:r>
              <a:rPr lang="en-GB" dirty="0" err="1"/>
              <a:t>Musacchio</a:t>
            </a:r>
            <a:r>
              <a:rPr lang="en-GB" dirty="0"/>
              <a:t>, S., 2022. Dimensional effects in Rayleigh–Taylor mixing. Philosophical Transactions of the Royal Society A, 380(2219), p.20210084.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630E7-E9E0-724D-A081-E6CD8D0CFEBA}"/>
              </a:ext>
            </a:extLst>
          </p:cNvPr>
          <p:cNvSpPr txBox="1"/>
          <p:nvPr/>
        </p:nvSpPr>
        <p:spPr>
          <a:xfrm>
            <a:off x="4207357" y="127180"/>
            <a:ext cx="6335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Muito</a:t>
            </a:r>
            <a:r>
              <a:rPr lang="en-GB" sz="4000" dirty="0"/>
              <a:t> </a:t>
            </a:r>
            <a:r>
              <a:rPr lang="en-GB" sz="4000" dirty="0" err="1"/>
              <a:t>obrigada</a:t>
            </a:r>
            <a:r>
              <a:rPr lang="en-GB" sz="4000" dirty="0"/>
              <a:t> pela </a:t>
            </a:r>
            <a:r>
              <a:rPr lang="en-GB" sz="4000" dirty="0" err="1"/>
              <a:t>atenção</a:t>
            </a:r>
            <a:r>
              <a:rPr lang="en-GB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1932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218386" y="962246"/>
            <a:ext cx="119736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Geometric singular perturbation theory (GSPT):</a:t>
            </a:r>
            <a:endParaRPr lang="en-GB" sz="1000" b="1" dirty="0"/>
          </a:p>
          <a:p>
            <a:pPr marL="342900" indent="-342900">
              <a:buAutoNum type="arabicPeriod"/>
            </a:pPr>
            <a:r>
              <a:rPr lang="en-GB" dirty="0" err="1"/>
              <a:t>Fenichel</a:t>
            </a:r>
            <a:r>
              <a:rPr lang="en-GB" dirty="0"/>
              <a:t>, N., 1979. Geometric singular perturbation theory for ordinary differential equations. </a:t>
            </a:r>
            <a:br>
              <a:rPr lang="en-GB" dirty="0"/>
            </a:br>
            <a:r>
              <a:rPr lang="en-GB" dirty="0"/>
              <a:t>Journal of Differential Equations, 31(1), pp.53-98.</a:t>
            </a:r>
          </a:p>
          <a:p>
            <a:pPr marL="342900" indent="-342900">
              <a:buAutoNum type="arabicPeriod"/>
            </a:pPr>
            <a:r>
              <a:rPr lang="en-GB" dirty="0" err="1"/>
              <a:t>Wechselberger</a:t>
            </a:r>
            <a:r>
              <a:rPr lang="en-GB" dirty="0"/>
              <a:t>, M., 2020. Geometric singular perturbation theory beyond the standard form (Vol. 6). New York: Springer.</a:t>
            </a:r>
          </a:p>
          <a:p>
            <a:pPr marL="342900" indent="-342900">
              <a:buAutoNum type="arabicPeriod"/>
            </a:pPr>
            <a:r>
              <a:rPr lang="en-GB" dirty="0"/>
              <a:t>Kuehn, C., 2015. Multiple time scale dynamics (Vol. 191). Berlin: Springer.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2B9B1-2FBA-7596-3369-131EBAD0AF49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24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56D3-E46C-5467-5FB9-1736C19A6410}"/>
              </a:ext>
            </a:extLst>
          </p:cNvPr>
          <p:cNvSpPr txBox="1"/>
          <p:nvPr/>
        </p:nvSpPr>
        <p:spPr>
          <a:xfrm>
            <a:off x="4207357" y="127180"/>
            <a:ext cx="6335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Muito</a:t>
            </a:r>
            <a:r>
              <a:rPr lang="en-GB" sz="4000" dirty="0"/>
              <a:t> </a:t>
            </a:r>
            <a:r>
              <a:rPr lang="en-GB" sz="4000" dirty="0" err="1"/>
              <a:t>obrigada</a:t>
            </a:r>
            <a:r>
              <a:rPr lang="en-GB" sz="4000" dirty="0"/>
              <a:t> pela </a:t>
            </a:r>
            <a:r>
              <a:rPr lang="en-GB" sz="4000" dirty="0" err="1"/>
              <a:t>atenção</a:t>
            </a:r>
            <a:r>
              <a:rPr lang="en-GB" sz="40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C00A9-87C2-EB2C-EFD1-B705D03F3664}"/>
              </a:ext>
            </a:extLst>
          </p:cNvPr>
          <p:cNvSpPr txBox="1"/>
          <p:nvPr/>
        </p:nvSpPr>
        <p:spPr>
          <a:xfrm>
            <a:off x="218385" y="2370000"/>
            <a:ext cx="11973615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Well-</a:t>
            </a:r>
            <a:r>
              <a:rPr lang="en-GB" b="1" dirty="0" err="1"/>
              <a:t>posedness</a:t>
            </a:r>
            <a:r>
              <a:rPr lang="en-GB" b="1" dirty="0"/>
              <a:t> for IPM: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Kiselev, A. and Yao, Y., 2023. Small scale formations in the incompressible porous media equation. </a:t>
            </a:r>
            <a:br>
              <a:rPr lang="en-GB" dirty="0"/>
            </a:br>
            <a:r>
              <a:rPr lang="en-GB" dirty="0"/>
              <a:t>Archive for Rational Mechanics and Analysis (ARMA), 247(1), p.1.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A. Castro, D. Cordoba and D. Lear, Global existence of quasi-stratified solutions for the confined IPM equation, </a:t>
            </a:r>
            <a:br>
              <a:rPr lang="en-GB" dirty="0"/>
            </a:br>
            <a:r>
              <a:rPr lang="en-GB" dirty="0"/>
              <a:t>Archive for Rational Mechanics and Analysis (ARMA), 232 (2019), no. 1, 437–471.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T. </a:t>
            </a:r>
            <a:r>
              <a:rPr lang="en-GB" dirty="0" err="1"/>
              <a:t>Elgindi</a:t>
            </a:r>
            <a:r>
              <a:rPr lang="en-GB" dirty="0"/>
              <a:t>, On the asymptotic stability of stationary solutions of the inviscid incompressible porous medium equation, Archive for Rational Mechanics and Analysis (ARMA), 225 (2017), no. 2, 573–599.</a:t>
            </a:r>
            <a:endParaRPr lang="en-GB" sz="800" dirty="0"/>
          </a:p>
          <a:p>
            <a:r>
              <a:rPr lang="en-GB" b="1" dirty="0"/>
              <a:t>Non-uniqueness for IPM: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D. Cordoba, D. </a:t>
            </a:r>
            <a:r>
              <a:rPr lang="en-GB" dirty="0" err="1"/>
              <a:t>Faraco</a:t>
            </a:r>
            <a:r>
              <a:rPr lang="en-GB" dirty="0"/>
              <a:t> and F. Gancedo, Lack of uniqueness for weak solutions of the Incompressible Porous Media equation, Archive for Rational Mechanics and Analysis (ARMA) 200 (2011), no. 3, 725–746.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Shvydkoy</a:t>
            </a:r>
            <a:r>
              <a:rPr lang="en-GB" dirty="0"/>
              <a:t>, R.: Convex integration for a class of active scalar equations. J. Am. Math. Soc. 24(4), 1159–1174 (2011).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L. </a:t>
            </a:r>
            <a:r>
              <a:rPr lang="en-GB" dirty="0" err="1"/>
              <a:t>Szekelyhidi</a:t>
            </a:r>
            <a:r>
              <a:rPr lang="en-GB" dirty="0"/>
              <a:t>, Jr. Relaxation of the incompressible porous media equation, Ann. Sci. de </a:t>
            </a:r>
            <a:r>
              <a:rPr lang="en-GB" dirty="0" err="1"/>
              <a:t>l’Ecole</a:t>
            </a:r>
            <a:r>
              <a:rPr lang="en-GB" dirty="0"/>
              <a:t> Norm. </a:t>
            </a:r>
            <a:r>
              <a:rPr lang="en-GB" dirty="0" err="1"/>
              <a:t>Superieure</a:t>
            </a:r>
            <a:r>
              <a:rPr lang="en-GB" dirty="0"/>
              <a:t> (4) 45 (2012), no. 3, 491–509.</a:t>
            </a:r>
          </a:p>
          <a:p>
            <a:r>
              <a:rPr lang="en-GB" b="1" dirty="0"/>
              <a:t>Stability for stratified states for IPM: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Bianchini</a:t>
            </a:r>
            <a:r>
              <a:rPr lang="en-GB" dirty="0"/>
              <a:t>, R., </a:t>
            </a:r>
            <a:r>
              <a:rPr lang="en-GB" dirty="0" err="1"/>
              <a:t>Crin</a:t>
            </a:r>
            <a:r>
              <a:rPr lang="en-GB" dirty="0"/>
              <a:t>-Barat, T. and </a:t>
            </a:r>
            <a:r>
              <a:rPr lang="en-GB" dirty="0" err="1"/>
              <a:t>Paicu</a:t>
            </a:r>
            <a:r>
              <a:rPr lang="en-GB" dirty="0"/>
              <a:t>, M., 2024. Relaxation approximation and asymptotic stability of stratified solutions to the IPM equation. Archive for Rational Mechanics and Analysis (ARMA), 248(1), p.2.</a:t>
            </a:r>
          </a:p>
        </p:txBody>
      </p:sp>
    </p:spTree>
    <p:extLst>
      <p:ext uri="{BB962C8B-B14F-4D97-AF65-F5344CB8AC3E}">
        <p14:creationId xmlns:p14="http://schemas.microsoft.com/office/powerpoint/2010/main" val="1666103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1D438-36A6-375C-0ECF-3E9E6EE1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4E62-9316-1EE5-87A3-6665FCA84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				    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292069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81131-7A3C-EB4A-6A80-5E97F9631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6C27-C216-02FA-5B17-CD625B36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Many tubes: well-</a:t>
            </a:r>
            <a:r>
              <a:rPr lang="en-GB" dirty="0" err="1"/>
              <a:t>posedness</a:t>
            </a:r>
            <a:r>
              <a:rPr lang="en-GB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D1B71-C8EE-C271-A1C9-A17C72775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44481" b="6655"/>
          <a:stretch/>
        </p:blipFill>
        <p:spPr>
          <a:xfrm>
            <a:off x="11531967" y="28793"/>
            <a:ext cx="355908" cy="904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D3E2C-17B4-D131-7063-8DBE37E076C7}"/>
              </a:ext>
            </a:extLst>
          </p:cNvPr>
          <p:cNvSpPr txBox="1"/>
          <p:nvPr/>
        </p:nvSpPr>
        <p:spPr>
          <a:xfrm>
            <a:off x="11531968" y="6382694"/>
            <a:ext cx="66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10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6E712B-8A06-E90C-EFE6-3C01EA88D2D2}"/>
                  </a:ext>
                </a:extLst>
              </p:cNvPr>
              <p:cNvSpPr txBox="1"/>
              <p:nvPr/>
            </p:nvSpPr>
            <p:spPr>
              <a:xfrm>
                <a:off x="-1096297" y="1167554"/>
                <a:ext cx="6907161" cy="2504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40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dirty="0" err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i="1" dirty="0" err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dirty="0" err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 dirty="0" err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r>
                  <a:rPr lang="en-GB" sz="2400" b="0" dirty="0"/>
                  <a:t>   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GB" sz="2400" i="1" dirty="0">
                    <a:latin typeface="Cambria Math" panose="02040503050406030204" pitchFamily="18" charset="0"/>
                  </a:rPr>
                </a:br>
                <a:endParaRPr lang="en-GB" sz="9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r>
                  <a:rPr lang="en-GB" sz="2400" dirty="0"/>
                  <a:t>                                                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6E712B-8A06-E90C-EFE6-3C01EA88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6297" y="1167554"/>
                <a:ext cx="6907161" cy="2504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0AB5A90-ABDD-0099-D39B-62E0FB247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396" y="1189704"/>
            <a:ext cx="3271588" cy="23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BFFE01-101C-1BB7-AB1F-584466FB8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772" y="4395370"/>
            <a:ext cx="1348669" cy="1324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C88481-19F7-A4DC-7A88-8016588781C6}"/>
                  </a:ext>
                </a:extLst>
              </p:cNvPr>
              <p:cNvSpPr txBox="1"/>
              <p:nvPr/>
            </p:nvSpPr>
            <p:spPr>
              <a:xfrm>
                <a:off x="1070969" y="4171604"/>
                <a:ext cx="3807581" cy="1771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&gt;0,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C88481-19F7-A4DC-7A88-801658878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69" y="4171604"/>
                <a:ext cx="3807581" cy="1771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508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9C0DB72-8B37-CBCA-96E8-E19A6DEEE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008" y="4735707"/>
            <a:ext cx="2695077" cy="2097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900" dirty="0"/>
              <a:t>Viscosity-driven fingers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9DE5C2C-CA7C-026A-E43D-FD058D2C87B3}"/>
                  </a:ext>
                </a:extLst>
              </p:cNvPr>
              <p:cNvSpPr txBox="1"/>
              <p:nvPr/>
            </p:nvSpPr>
            <p:spPr>
              <a:xfrm>
                <a:off x="446088" y="2104499"/>
                <a:ext cx="10281459" cy="1050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Empirical models of velocities: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-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Koval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(1963):          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0.22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0.78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- Todd-Longstaff (1972):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/3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9DE5C2C-CA7C-026A-E43D-FD058D2C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2104499"/>
                <a:ext cx="10281459" cy="1050544"/>
              </a:xfrm>
              <a:prstGeom prst="rect">
                <a:avLst/>
              </a:prstGeom>
              <a:blipFill>
                <a:blip r:embed="rId3"/>
                <a:stretch>
                  <a:fillRect l="-593" t="-2890" b="-80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57A405BC-56EB-740D-0470-ACD3F6584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64" y="-1"/>
            <a:ext cx="1395850" cy="9758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728D6-8149-BA46-3651-89F15617D5E1}"/>
                  </a:ext>
                </a:extLst>
              </p:cNvPr>
              <p:cNvSpPr txBox="1"/>
              <p:nvPr/>
            </p:nvSpPr>
            <p:spPr>
              <a:xfrm>
                <a:off x="9950152" y="1051500"/>
                <a:ext cx="2230067" cy="1045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Ratio of viscosities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728D6-8149-BA46-3651-89F15617D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152" y="1051500"/>
                <a:ext cx="2230067" cy="1045607"/>
              </a:xfrm>
              <a:prstGeom prst="rect">
                <a:avLst/>
              </a:prstGeom>
              <a:blipFill>
                <a:blip r:embed="rId5"/>
                <a:stretch>
                  <a:fillRect l="-2732" t="-29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F83982-E789-F80F-765A-0C876386171C}"/>
                  </a:ext>
                </a:extLst>
              </p:cNvPr>
              <p:cNvSpPr txBox="1"/>
              <p:nvPr/>
            </p:nvSpPr>
            <p:spPr>
              <a:xfrm>
                <a:off x="4417681" y="4630282"/>
                <a:ext cx="4887923" cy="8894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</m:oMath>
                  </m:oMathPara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F83982-E789-F80F-765A-0C8763861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681" y="4630282"/>
                <a:ext cx="4887923" cy="889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27B63-CD77-328E-623E-44779CD19487}"/>
              </a:ext>
            </a:extLst>
          </p:cNvPr>
          <p:cNvSpPr txBox="1"/>
          <p:nvPr/>
        </p:nvSpPr>
        <p:spPr>
          <a:xfrm>
            <a:off x="3746744" y="6369796"/>
            <a:ext cx="5493728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        Question:        </a:t>
            </a:r>
            <a:r>
              <a:rPr lang="en-US" sz="2000" dirty="0"/>
              <a:t>Are those estimates sharp?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068B2-EC35-8722-184D-D36A04A0C079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9203E-62BB-F76F-F903-44A9B38B19A5}"/>
              </a:ext>
            </a:extLst>
          </p:cNvPr>
          <p:cNvSpPr txBox="1"/>
          <p:nvPr/>
        </p:nvSpPr>
        <p:spPr>
          <a:xfrm>
            <a:off x="6357160" y="90896"/>
            <a:ext cx="2428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TFE estimates are too pessimistic!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E6D39-C01E-068D-800A-1C5B4E6AF025}"/>
                  </a:ext>
                </a:extLst>
              </p:cNvPr>
              <p:cNvSpPr txBox="1"/>
              <p:nvPr/>
            </p:nvSpPr>
            <p:spPr>
              <a:xfrm>
                <a:off x="4368011" y="3325626"/>
                <a:ext cx="4337462" cy="7123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E6D39-C01E-068D-800A-1C5B4E6AF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011" y="3325626"/>
                <a:ext cx="4337462" cy="7123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0CA08-0D4C-959E-A5B7-495E1A584B6C}"/>
                  </a:ext>
                </a:extLst>
              </p:cNvPr>
              <p:cNvSpPr txBox="1"/>
              <p:nvPr/>
            </p:nvSpPr>
            <p:spPr>
              <a:xfrm>
                <a:off x="567573" y="5570656"/>
                <a:ext cx="867227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Theorem</a:t>
                </a:r>
                <a:r>
                  <a:rPr lang="en-GB" sz="2000" dirty="0"/>
                  <a:t> (Yortsos, </a:t>
                </a:r>
                <a:r>
                  <a:rPr lang="en-GB" sz="2000" dirty="0" err="1"/>
                  <a:t>Salin</a:t>
                </a:r>
                <a:r>
                  <a:rPr lang="en-GB" sz="2000" dirty="0"/>
                  <a:t>, 2006):       If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, </a:t>
                </a:r>
              </a:p>
              <a:p>
                <a:r>
                  <a:rPr lang="en-GB" sz="2000" dirty="0"/>
                  <a:t>			               then    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for any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0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0CA08-0D4C-959E-A5B7-495E1A584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73" y="5570656"/>
                <a:ext cx="8672274" cy="707886"/>
              </a:xfrm>
              <a:prstGeom prst="rect">
                <a:avLst/>
              </a:prstGeom>
              <a:blipFill>
                <a:blip r:embed="rId8"/>
                <a:stretch>
                  <a:fillRect l="-703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1C5683-F72A-02A0-AA24-1ED636BDBA6A}"/>
                  </a:ext>
                </a:extLst>
              </p:cNvPr>
              <p:cNvSpPr txBox="1"/>
              <p:nvPr/>
            </p:nvSpPr>
            <p:spPr>
              <a:xfrm>
                <a:off x="446088" y="3311734"/>
                <a:ext cx="38446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000" u="sng" dirty="0"/>
                  <a:t>Transverse Flow Equilibrium</a:t>
                </a:r>
                <a:r>
                  <a:rPr lang="en-GB" sz="2000" dirty="0"/>
                  <a:t> = TFE</a:t>
                </a:r>
                <a:br>
                  <a:rPr lang="en-GB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1C5683-F72A-02A0-AA24-1ED636BDB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3311734"/>
                <a:ext cx="3844676" cy="707886"/>
              </a:xfrm>
              <a:prstGeom prst="rect">
                <a:avLst/>
              </a:prstGeom>
              <a:blipFill>
                <a:blip r:embed="rId9"/>
                <a:stretch>
                  <a:fillRect l="-1585" t="-4310" b="-86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F8DEF1-8DF2-ED8B-3194-7AAF146D3F92}"/>
                  </a:ext>
                </a:extLst>
              </p:cNvPr>
              <p:cNvSpPr txBox="1"/>
              <p:nvPr/>
            </p:nvSpPr>
            <p:spPr>
              <a:xfrm>
                <a:off x="446088" y="4086931"/>
                <a:ext cx="10281459" cy="582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u="sng" dirty="0"/>
                  <a:t>Idea of proof</a:t>
                </a:r>
                <a:r>
                  <a:rPr lang="en-GB" sz="2000" dirty="0"/>
                  <a:t> (TFE estimates): comparison to 1D Burgers-type </a:t>
                </a:r>
                <a:r>
                  <a:rPr lang="en-GB" sz="2000" dirty="0" err="1"/>
                  <a:t>eq</a:t>
                </a:r>
                <a:r>
                  <a:rPr lang="en-GB" sz="2000" dirty="0"/>
                  <a:t>  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000" dirty="0"/>
                  <a:t> then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F8DEF1-8DF2-ED8B-3194-7AAF146D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4086931"/>
                <a:ext cx="10281459" cy="582660"/>
              </a:xfrm>
              <a:prstGeom prst="rect">
                <a:avLst/>
              </a:prstGeom>
              <a:blipFill>
                <a:blip r:embed="rId10"/>
                <a:stretch>
                  <a:fillRect l="-593" b="-1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BE5992-36EB-D359-CFBD-62EC46541AD8}"/>
                  </a:ext>
                </a:extLst>
              </p:cNvPr>
              <p:cNvSpPr txBox="1"/>
              <p:nvPr/>
            </p:nvSpPr>
            <p:spPr>
              <a:xfrm>
                <a:off x="10018284" y="3103564"/>
                <a:ext cx="2093801" cy="9821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TFE estimate:      </a:t>
                </a:r>
                <a:b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BE5992-36EB-D359-CFBD-62EC465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284" y="3103564"/>
                <a:ext cx="2093801" cy="982192"/>
              </a:xfrm>
              <a:prstGeom prst="rect">
                <a:avLst/>
              </a:prstGeom>
              <a:blipFill>
                <a:blip r:embed="rId11"/>
                <a:stretch>
                  <a:fillRect t="-2454" r="-635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3D0119-5357-2413-1804-A91C0CE28921}"/>
                  </a:ext>
                </a:extLst>
              </p:cNvPr>
              <p:cNvSpPr txBox="1"/>
              <p:nvPr/>
            </p:nvSpPr>
            <p:spPr>
              <a:xfrm>
                <a:off x="3960585" y="972423"/>
                <a:ext cx="5811223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b="0" dirty="0"/>
                  <a:t> </a:t>
                </a:r>
                <a:endParaRPr lang="en-GB" sz="1050" dirty="0"/>
              </a:p>
              <a:p>
                <a:r>
                  <a:rPr lang="en-GB" sz="2400" b="0" dirty="0"/>
                  <a:t>    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dirty="0"/>
                </a:br>
                <a:r>
                  <a:rPr lang="en-GB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sz="2400" dirty="0"/>
                      <m:t>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3D0119-5357-2413-1804-A91C0CE2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85" y="972423"/>
                <a:ext cx="5811223" cy="1200329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A black and white face&#10;&#10;Description automatically generated">
            <a:extLst>
              <a:ext uri="{FF2B5EF4-FFF2-40B4-BE49-F238E27FC236}">
                <a16:creationId xmlns:a16="http://schemas.microsoft.com/office/drawing/2014/main" id="{EF491447-B58C-248E-D989-3596B50704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8" y="22323"/>
            <a:ext cx="1068467" cy="93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6" grpId="0"/>
      <p:bldP spid="8" grpId="0" animBg="1"/>
      <p:bldP spid="9" grpId="0"/>
      <p:bldP spid="18" grpId="0"/>
      <p:bldP spid="19" grpId="0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900" dirty="0"/>
              <a:t>SLOW-DOWN of fingers…     Why?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C8C9E-260C-2DC6-A35A-529A1884AFD9}"/>
              </a:ext>
            </a:extLst>
          </p:cNvPr>
          <p:cNvSpPr txBox="1"/>
          <p:nvPr/>
        </p:nvSpPr>
        <p:spPr>
          <a:xfrm>
            <a:off x="6493608" y="8596257"/>
            <a:ext cx="4156688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Neglect advection in </a:t>
            </a:r>
            <a:r>
              <a:rPr lang="en-GB" sz="2400" i="1" dirty="0"/>
              <a:t>transverse</a:t>
            </a:r>
            <a:r>
              <a:rPr lang="en-GB" sz="2400" dirty="0"/>
              <a:t> direction!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A405BC-56EB-740D-0470-ACD3F658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64" y="-1"/>
            <a:ext cx="1395850" cy="975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ED75DA-F6BE-8352-8423-4F3A0D742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39" y="3053100"/>
            <a:ext cx="1956908" cy="188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AC692D-BA7B-B765-6E29-26D812550C65}"/>
              </a:ext>
            </a:extLst>
          </p:cNvPr>
          <p:cNvSpPr txBox="1"/>
          <p:nvPr/>
        </p:nvSpPr>
        <p:spPr>
          <a:xfrm>
            <a:off x="238036" y="2471751"/>
            <a:ext cx="7281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more careful look at simulations….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E00680-2258-BBD3-66B4-F22BBE6ED60B}"/>
                  </a:ext>
                </a:extLst>
              </p:cNvPr>
              <p:cNvSpPr txBox="1"/>
              <p:nvPr/>
            </p:nvSpPr>
            <p:spPr>
              <a:xfrm>
                <a:off x="8209613" y="4517885"/>
                <a:ext cx="3453253" cy="374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lim>
                          </m:limLow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{∃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E00680-2258-BBD3-66B4-F22BBE6ED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613" y="4517885"/>
                <a:ext cx="3453253" cy="374911"/>
              </a:xfrm>
              <a:prstGeom prst="rect">
                <a:avLst/>
              </a:prstGeom>
              <a:blipFill>
                <a:blip r:embed="rId4"/>
                <a:stretch>
                  <a:fillRect l="-1237" t="-3226" r="-2120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6707A-CC71-AFC3-57B6-43DCF3707FCC}"/>
                  </a:ext>
                </a:extLst>
              </p:cNvPr>
              <p:cNvSpPr txBox="1"/>
              <p:nvPr/>
            </p:nvSpPr>
            <p:spPr>
              <a:xfrm>
                <a:off x="8719180" y="5026193"/>
                <a:ext cx="1997406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6707A-CC71-AFC3-57B6-43DCF3707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180" y="5026193"/>
                <a:ext cx="1997406" cy="284630"/>
              </a:xfrm>
              <a:prstGeom prst="rect">
                <a:avLst/>
              </a:prstGeom>
              <a:blipFill>
                <a:blip r:embed="rId5"/>
                <a:stretch>
                  <a:fillRect l="-2134" t="-6522" r="-1829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Таблица 31">
                <a:extLst>
                  <a:ext uri="{FF2B5EF4-FFF2-40B4-BE49-F238E27FC236}">
                    <a16:creationId xmlns:a16="http://schemas.microsoft.com/office/drawing/2014/main" id="{26D3A22B-0171-91BA-F8C8-05750B145D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82391"/>
                  </p:ext>
                </p:extLst>
              </p:nvPr>
            </p:nvGraphicFramePr>
            <p:xfrm>
              <a:off x="1189711" y="5382766"/>
              <a:ext cx="9460585" cy="1245436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9460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8935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Theorem TFE, viscosity (with many colleagues from St. Petersburg, JCAM, 2024, arXiv:2401.05981)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796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GB" sz="1800" dirty="0"/>
                            <a:t>If there exists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∈[0,1]</m:t>
                              </m:r>
                            </m:oMath>
                          </a14:m>
                          <a:r>
                            <a:rPr lang="en-GB" sz="18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GB" sz="1800" dirty="0"/>
                            <a:t>:          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𝑇𝐹𝐸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br>
                            <a:rPr lang="en-GB" sz="800" dirty="0"/>
                          </a:br>
                          <a:r>
                            <a:rPr lang="en-GB" sz="1800" dirty="0"/>
                            <a:t>Then for any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/>
                            <a:t> there exists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/>
                            <a:t>:                </a:t>
                          </a:r>
                          <a:r>
                            <a:rPr lang="en-GB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𝑇𝐹𝐸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GB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Таблица 31">
                <a:extLst>
                  <a:ext uri="{FF2B5EF4-FFF2-40B4-BE49-F238E27FC236}">
                    <a16:creationId xmlns:a16="http://schemas.microsoft.com/office/drawing/2014/main" id="{26D3A22B-0171-91BA-F8C8-05750B145D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82391"/>
                  </p:ext>
                </p:extLst>
              </p:nvPr>
            </p:nvGraphicFramePr>
            <p:xfrm>
              <a:off x="1189711" y="5382766"/>
              <a:ext cx="9460585" cy="1245436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9460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Theorem TFE, viscosity (with many colleagues from St. Petersburg, JCAM, 2024, arXiv:2401.05981)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796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4" t="-43836" r="-129" b="-1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40B3679-5400-C105-A60F-158723640E63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5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41F2A4-CC38-D708-098D-6954382F5311}"/>
                  </a:ext>
                </a:extLst>
              </p:cNvPr>
              <p:cNvSpPr txBox="1"/>
              <p:nvPr/>
            </p:nvSpPr>
            <p:spPr>
              <a:xfrm>
                <a:off x="8224028" y="3353055"/>
                <a:ext cx="2674625" cy="99950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/>
                  <a:t>Improved TFE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𝑇𝐹𝐸</m:t>
                        </m:r>
                      </m:sup>
                    </m:sSup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  <m:nary>
                          <m:nary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41F2A4-CC38-D708-098D-6954382F5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028" y="3353055"/>
                <a:ext cx="2674625" cy="999504"/>
              </a:xfrm>
              <a:prstGeom prst="rect">
                <a:avLst/>
              </a:prstGeom>
              <a:blipFill>
                <a:blip r:embed="rId8"/>
                <a:stretch>
                  <a:fillRect t="-2410" r="-181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F2D152D-3C47-6E9C-64F5-709A4420F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69" y="2961969"/>
            <a:ext cx="2519507" cy="20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0979-C749-A22A-49ED-ECBD98C81CA1}"/>
                  </a:ext>
                </a:extLst>
              </p:cNvPr>
              <p:cNvSpPr txBox="1"/>
              <p:nvPr/>
            </p:nvSpPr>
            <p:spPr>
              <a:xfrm>
                <a:off x="8216298" y="2348168"/>
                <a:ext cx="3603319" cy="6744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TFE estimate: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0979-C749-A22A-49ED-ECBD98C81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298" y="2348168"/>
                <a:ext cx="3603319" cy="6744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4C2F4E3-135B-7A64-C864-AF059E385106}"/>
              </a:ext>
            </a:extLst>
          </p:cNvPr>
          <p:cNvSpPr txBox="1"/>
          <p:nvPr/>
        </p:nvSpPr>
        <p:spPr>
          <a:xfrm>
            <a:off x="109183" y="1033817"/>
            <a:ext cx="39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Naïve idea:</a:t>
            </a:r>
            <a:br>
              <a:rPr lang="en-GB" sz="2000" dirty="0"/>
            </a:br>
            <a:r>
              <a:rPr lang="en-GB" sz="2000" dirty="0"/>
              <a:t>(1) flow in the transverse direction?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718996-2A3C-78C0-CFFF-4E8998B30C9E}"/>
              </a:ext>
            </a:extLst>
          </p:cNvPr>
          <p:cNvSpPr txBox="1"/>
          <p:nvPr/>
        </p:nvSpPr>
        <p:spPr>
          <a:xfrm>
            <a:off x="109183" y="1706479"/>
            <a:ext cx="4095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(2) Intermediate concentration?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F5FD94-1416-0A32-53FD-BCFC40D10A9F}"/>
                  </a:ext>
                </a:extLst>
              </p:cNvPr>
              <p:cNvSpPr txBox="1"/>
              <p:nvPr/>
            </p:nvSpPr>
            <p:spPr>
              <a:xfrm>
                <a:off x="3960585" y="972423"/>
                <a:ext cx="5811223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b="0" dirty="0"/>
                  <a:t> </a:t>
                </a:r>
                <a:endParaRPr lang="en-GB" sz="1050" dirty="0"/>
              </a:p>
              <a:p>
                <a:r>
                  <a:rPr lang="en-GB" sz="2400" b="0" dirty="0"/>
                  <a:t>    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dirty="0"/>
                </a:br>
                <a:r>
                  <a:rPr lang="en-GB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sz="2400" dirty="0"/>
                      <m:t>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F5FD94-1416-0A32-53FD-BCFC40D10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85" y="972423"/>
                <a:ext cx="5811223" cy="1200329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FCF5D8D-393C-4B93-953B-2BEF395A03F5}"/>
              </a:ext>
            </a:extLst>
          </p:cNvPr>
          <p:cNvSpPr txBox="1"/>
          <p:nvPr/>
        </p:nvSpPr>
        <p:spPr>
          <a:xfrm>
            <a:off x="4204312" y="2478576"/>
            <a:ext cx="400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Intermediate concentration appears!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0738E5-2EAE-0E1F-8662-3E0C95BCFD42}"/>
              </a:ext>
            </a:extLst>
          </p:cNvPr>
          <p:cNvSpPr txBox="1"/>
          <p:nvPr/>
        </p:nvSpPr>
        <p:spPr>
          <a:xfrm>
            <a:off x="8209613" y="136029"/>
            <a:ext cx="629161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3900" dirty="0"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583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  <p:bldP spid="15" grpId="0" animBg="1"/>
      <p:bldP spid="5" grpId="0" animBg="1"/>
      <p:bldP spid="18" grpId="0"/>
      <p:bldP spid="2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69DE-7F0C-49C7-13F7-8140A5295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47C3-D86B-D131-79C8-E521168B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			   Gravitational fingering instability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E13EF-6C75-756F-5B23-ADC0D2A2802F}"/>
              </a:ext>
            </a:extLst>
          </p:cNvPr>
          <p:cNvSpPr txBox="1"/>
          <p:nvPr/>
        </p:nvSpPr>
        <p:spPr>
          <a:xfrm>
            <a:off x="9214338" y="1597688"/>
            <a:ext cx="1582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Heavy fluid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03D13-BEE1-C60E-01BA-C46B061294C0}"/>
              </a:ext>
            </a:extLst>
          </p:cNvPr>
          <p:cNvSpPr txBox="1"/>
          <p:nvPr/>
        </p:nvSpPr>
        <p:spPr>
          <a:xfrm>
            <a:off x="9295866" y="5136382"/>
            <a:ext cx="141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Light fluid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68D127-9E09-21BB-8EDB-7887F99DF51D}"/>
              </a:ext>
            </a:extLst>
          </p:cNvPr>
          <p:cNvSpPr txBox="1"/>
          <p:nvPr/>
        </p:nvSpPr>
        <p:spPr>
          <a:xfrm>
            <a:off x="1660983" y="6322969"/>
            <a:ext cx="9179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Credit:  Nicolas </a:t>
            </a:r>
            <a:r>
              <a:rPr lang="en-GB" sz="2400" dirty="0" err="1"/>
              <a:t>Valade</a:t>
            </a:r>
            <a:r>
              <a:rPr lang="en-GB" sz="2400" dirty="0"/>
              <a:t>, INRIA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A66463-B0AB-0DBD-3A9F-71348323A1C2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1</a:t>
            </a:r>
            <a:endParaRPr lang="en-GB" dirty="0"/>
          </a:p>
        </p:txBody>
      </p:sp>
      <p:pic>
        <p:nvPicPr>
          <p:cNvPr id="3" name="gravitational-fingering-low-compressed">
            <a:hlinkClick r:id="" action="ppaction://media"/>
            <a:extLst>
              <a:ext uri="{FF2B5EF4-FFF2-40B4-BE49-F238E27FC236}">
                <a16:creationId xmlns:a16="http://schemas.microsoft.com/office/drawing/2014/main" id="{72A5EF39-5D93-493E-24CC-CB184228B6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913" t="6041" r="-7913" b="15056"/>
          <a:stretch/>
        </p:blipFill>
        <p:spPr>
          <a:xfrm>
            <a:off x="4440778" y="1116000"/>
            <a:ext cx="4349912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19EB5F-2B39-DC2D-14F2-591F81CC69A6}"/>
              </a:ext>
            </a:extLst>
          </p:cNvPr>
          <p:cNvSpPr txBox="1"/>
          <p:nvPr/>
        </p:nvSpPr>
        <p:spPr>
          <a:xfrm>
            <a:off x="4440778" y="1123779"/>
            <a:ext cx="3658584" cy="51596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0567B-CAA6-171A-147D-9347154314F0}"/>
              </a:ext>
            </a:extLst>
          </p:cNvPr>
          <p:cNvSpPr txBox="1"/>
          <p:nvPr/>
        </p:nvSpPr>
        <p:spPr>
          <a:xfrm>
            <a:off x="-1" y="1572891"/>
            <a:ext cx="3778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porous</a:t>
            </a:r>
            <a:r>
              <a:rPr lang="pt-BR" sz="2400" dirty="0"/>
              <a:t> media </a:t>
            </a:r>
            <a:br>
              <a:rPr lang="pt-BR" sz="2400" dirty="0"/>
            </a:br>
            <a:r>
              <a:rPr lang="pt-BR" sz="2400" dirty="0"/>
              <a:t>(</a:t>
            </a:r>
            <a:r>
              <a:rPr lang="pt-BR" sz="2400" dirty="0" err="1"/>
              <a:t>averaged</a:t>
            </a:r>
            <a:r>
              <a:rPr lang="pt-BR" sz="2400" dirty="0"/>
              <a:t> models</a:t>
            </a:r>
            <a:r>
              <a:rPr lang="ru-RU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flow</a:t>
            </a:r>
            <a:r>
              <a:rPr lang="pt-BR" sz="2400" dirty="0"/>
              <a:t>)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CF12F-8C4E-BBF8-CE9A-F56AEB1B1B1C}"/>
              </a:ext>
            </a:extLst>
          </p:cNvPr>
          <p:cNvSpPr txBox="1"/>
          <p:nvPr/>
        </p:nvSpPr>
        <p:spPr>
          <a:xfrm>
            <a:off x="-6847" y="1047873"/>
            <a:ext cx="3317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Miscible</a:t>
            </a:r>
            <a:r>
              <a:rPr lang="pt-BR" sz="2400" dirty="0"/>
              <a:t> </a:t>
            </a:r>
            <a:r>
              <a:rPr lang="pt-BR" sz="2400" dirty="0" err="1"/>
              <a:t>displacement</a:t>
            </a:r>
            <a:endParaRPr lang="en-GB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6EDD20-300B-7543-9600-85D695D28B89}"/>
                  </a:ext>
                </a:extLst>
              </p:cNvPr>
              <p:cNvSpPr txBox="1"/>
              <p:nvPr/>
            </p:nvSpPr>
            <p:spPr>
              <a:xfrm>
                <a:off x="-1" y="2560026"/>
                <a:ext cx="41195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 err="1"/>
                  <a:t>Relatively</a:t>
                </a:r>
                <a:r>
                  <a:rPr lang="pt-BR" sz="2400" dirty="0"/>
                  <a:t> </a:t>
                </a:r>
                <a:r>
                  <a:rPr lang="pt-BR" sz="2400" dirty="0" err="1"/>
                  <a:t>small</a:t>
                </a:r>
                <a:r>
                  <a:rPr lang="pt-BR" sz="2400" dirty="0"/>
                  <a:t> </a:t>
                </a:r>
                <a:r>
                  <a:rPr lang="pt-BR" sz="2400" dirty="0" err="1"/>
                  <a:t>speeds</a:t>
                </a:r>
                <a:br>
                  <a:rPr lang="pt-BR" sz="2400" dirty="0"/>
                </a:br>
                <a:r>
                  <a:rPr lang="pt-BR" sz="2400" dirty="0" err="1"/>
                  <a:t>Navier</a:t>
                </a:r>
                <a:r>
                  <a:rPr lang="pt-BR" sz="2400" dirty="0"/>
                  <a:t> Stokes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GB" sz="2400" dirty="0"/>
                  <a:t> Darcy’s law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6EDD20-300B-7543-9600-85D695D28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560026"/>
                <a:ext cx="4119526" cy="830997"/>
              </a:xfrm>
              <a:prstGeom prst="rect">
                <a:avLst/>
              </a:prstGeom>
              <a:blipFill>
                <a:blip r:embed="rId6"/>
                <a:stretch>
                  <a:fillRect l="-1923" t="-5882" r="-1183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EAD0F61-606F-6468-C6AE-5EDC3F6EAB64}"/>
              </a:ext>
            </a:extLst>
          </p:cNvPr>
          <p:cNvSpPr txBox="1"/>
          <p:nvPr/>
        </p:nvSpPr>
        <p:spPr>
          <a:xfrm>
            <a:off x="0" y="4944681"/>
            <a:ext cx="2205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Applications?</a:t>
            </a:r>
          </a:p>
        </p:txBody>
      </p:sp>
    </p:spTree>
    <p:extLst>
      <p:ext uri="{BB962C8B-B14F-4D97-AF65-F5344CB8AC3E}">
        <p14:creationId xmlns:p14="http://schemas.microsoft.com/office/powerpoint/2010/main" val="92029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scous-fingering">
            <a:hlinkClick r:id="" action="ppaction://media"/>
            <a:extLst>
              <a:ext uri="{FF2B5EF4-FFF2-40B4-BE49-F238E27FC236}">
                <a16:creationId xmlns:a16="http://schemas.microsoft.com/office/drawing/2014/main" id="{93DA8E87-7A26-3C6F-4DD4-E373B32FE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8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6AC77-F09C-4273-3382-49F237A11D81}"/>
              </a:ext>
            </a:extLst>
          </p:cNvPr>
          <p:cNvSpPr txBox="1"/>
          <p:nvPr/>
        </p:nvSpPr>
        <p:spPr>
          <a:xfrm>
            <a:off x="8811864" y="1809144"/>
            <a:ext cx="3650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Appears in applications: 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Enhanced Oil Recovery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78CA0-1AA6-811B-E00F-124B4E8D8125}"/>
              </a:ext>
            </a:extLst>
          </p:cNvPr>
          <p:cNvSpPr txBox="1"/>
          <p:nvPr/>
        </p:nvSpPr>
        <p:spPr>
          <a:xfrm>
            <a:off x="8043166" y="63336"/>
            <a:ext cx="4419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Viscous fingering phenomenon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5B263-7090-8F70-95F5-75023429DAFC}"/>
              </a:ext>
            </a:extLst>
          </p:cNvPr>
          <p:cNvSpPr txBox="1"/>
          <p:nvPr/>
        </p:nvSpPr>
        <p:spPr>
          <a:xfrm>
            <a:off x="8100636" y="505095"/>
            <a:ext cx="409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water                         (blue </a:t>
            </a:r>
            <a:r>
              <a:rPr lang="en-GB" sz="2400" dirty="0" err="1">
                <a:solidFill>
                  <a:schemeClr val="bg1"/>
                </a:solidFill>
              </a:rPr>
              <a:t>color</a:t>
            </a:r>
            <a:r>
              <a:rPr lang="en-GB" sz="2400" dirty="0">
                <a:solidFill>
                  <a:schemeClr val="bg1"/>
                </a:solidFill>
              </a:rPr>
              <a:t>)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polymerized water  (red </a:t>
            </a:r>
            <a:r>
              <a:rPr lang="en-GB" sz="2400" dirty="0" err="1">
                <a:solidFill>
                  <a:schemeClr val="bg1"/>
                </a:solidFill>
              </a:rPr>
              <a:t>color</a:t>
            </a:r>
            <a:r>
              <a:rPr lang="en-GB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0C9E-0BF7-EDDD-5657-B28294B90A74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444A-2327-E888-781D-E45A025D34AD}"/>
              </a:ext>
            </a:extLst>
          </p:cNvPr>
          <p:cNvSpPr txBox="1"/>
          <p:nvPr/>
        </p:nvSpPr>
        <p:spPr>
          <a:xfrm>
            <a:off x="13088167" y="907808"/>
            <a:ext cx="6336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 err="1">
                <a:solidFill>
                  <a:schemeClr val="bg1"/>
                </a:solidFill>
              </a:rPr>
              <a:t>Homsy</a:t>
            </a:r>
            <a:r>
              <a:rPr lang="en-GB" sz="1600" dirty="0">
                <a:solidFill>
                  <a:schemeClr val="bg1"/>
                </a:solidFill>
              </a:rPr>
              <a:t> , 1987 “Viscous Fingering in Porous Media”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08295-E3CE-832E-6B4D-6A0E1EE964E5}"/>
              </a:ext>
            </a:extLst>
          </p:cNvPr>
          <p:cNvSpPr txBox="1"/>
          <p:nvPr/>
        </p:nvSpPr>
        <p:spPr>
          <a:xfrm>
            <a:off x="4839165" y="6393097"/>
            <a:ext cx="7104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Credit: Pavlov </a:t>
            </a:r>
            <a:r>
              <a:rPr lang="en-GB" sz="2400" dirty="0" err="1">
                <a:solidFill>
                  <a:schemeClr val="bg1"/>
                </a:solidFill>
              </a:rPr>
              <a:t>Dmitrii</a:t>
            </a:r>
            <a:r>
              <a:rPr lang="en-GB" sz="2400" dirty="0">
                <a:solidFill>
                  <a:schemeClr val="bg1"/>
                </a:solidFill>
              </a:rPr>
              <a:t>, St. Petersburg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18683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C6545B5-CA02-6963-6BE7-2A4E212D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765" y="1275129"/>
            <a:ext cx="3565735" cy="2553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3600" dirty="0"/>
              <a:t>Incompressible Porous Medium </a:t>
            </a:r>
            <a:r>
              <a:rPr lang="en-GB" sz="3600" dirty="0" err="1"/>
              <a:t>eq</a:t>
            </a:r>
            <a:r>
              <a:rPr lang="en-GB" sz="3600" dirty="0"/>
              <a:t> – IPM, 2D  (Two formulations)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4FEFC-48EF-DE08-E7C9-4959D85CE1CC}"/>
              </a:ext>
            </a:extLst>
          </p:cNvPr>
          <p:cNvSpPr txBox="1"/>
          <p:nvPr/>
        </p:nvSpPr>
        <p:spPr>
          <a:xfrm>
            <a:off x="428708" y="4642376"/>
            <a:ext cx="12098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laboratory and numerical experiments show </a:t>
            </a:r>
            <a:r>
              <a:rPr lang="en-GB" sz="2400" i="1" dirty="0">
                <a:solidFill>
                  <a:srgbClr val="C00000"/>
                </a:solidFill>
              </a:rPr>
              <a:t>linear growth of the mixing zone</a:t>
            </a:r>
          </a:p>
        </p:txBody>
      </p:sp>
      <p:pic>
        <p:nvPicPr>
          <p:cNvPr id="21" name="Picture 20" descr="A red and blue background with a green arrow&#10;&#10;Description automatically generated">
            <a:extLst>
              <a:ext uri="{FF2B5EF4-FFF2-40B4-BE49-F238E27FC236}">
                <a16:creationId xmlns:a16="http://schemas.microsoft.com/office/drawing/2014/main" id="{3844705E-0843-571F-E55E-62275B792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42" y="1281596"/>
            <a:ext cx="3565735" cy="25537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FD174A-22E4-B19B-BB47-B29B0F98F947}"/>
                  </a:ext>
                </a:extLst>
              </p:cNvPr>
              <p:cNvSpPr txBox="1"/>
              <p:nvPr/>
            </p:nvSpPr>
            <p:spPr>
              <a:xfrm>
                <a:off x="1691372" y="5227087"/>
                <a:ext cx="7779953" cy="4682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Question:      how to find speeds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en-GB" sz="2400" dirty="0"/>
                  <a:t> of propagation?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FD174A-22E4-B19B-BB47-B29B0F98F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72" y="5227087"/>
                <a:ext cx="7779953" cy="468205"/>
              </a:xfrm>
              <a:prstGeom prst="rect">
                <a:avLst/>
              </a:prstGeom>
              <a:blipFill>
                <a:blip r:embed="rId5"/>
                <a:stretch>
                  <a:fillRect l="-1095" t="-6329" b="-2784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EFE641-390B-B7E1-A370-5B5F3190151B}"/>
                  </a:ext>
                </a:extLst>
              </p:cNvPr>
              <p:cNvSpPr txBox="1"/>
              <p:nvPr/>
            </p:nvSpPr>
            <p:spPr>
              <a:xfrm>
                <a:off x="3654359" y="1290373"/>
                <a:ext cx="4704379" cy="20774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𝑢𝑐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b="0" dirty="0"/>
                  <a:t> </a:t>
                </a:r>
              </a:p>
              <a:p>
                <a:endParaRPr lang="en-GB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1050" b="0" dirty="0"/>
              </a:p>
              <a:p>
                <a:r>
                  <a:rPr lang="en-GB" sz="2400" b="0" dirty="0"/>
                  <a:t>(</a:t>
                </a:r>
                <a:r>
                  <a:rPr lang="en-GB" sz="2400" dirty="0"/>
                  <a:t>gravity</a:t>
                </a:r>
                <a:r>
                  <a:rPr lang="en-GB" sz="2400" b="0" dirty="0"/>
                  <a:t>)                 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−(0,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endParaRPr lang="en-GB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EFE641-390B-B7E1-A370-5B5F31901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359" y="1290373"/>
                <a:ext cx="4704379" cy="2077492"/>
              </a:xfrm>
              <a:prstGeom prst="rect">
                <a:avLst/>
              </a:prstGeom>
              <a:blipFill>
                <a:blip r:embed="rId6"/>
                <a:stretch>
                  <a:fillRect l="-1809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screenshot of a graph&#10;&#10;Description automatically generated">
            <a:extLst>
              <a:ext uri="{FF2B5EF4-FFF2-40B4-BE49-F238E27FC236}">
                <a16:creationId xmlns:a16="http://schemas.microsoft.com/office/drawing/2014/main" id="{241363D8-CCE7-A269-9564-69DE6837C1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194413" y="1266050"/>
            <a:ext cx="3305632" cy="2606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F3D602-53BD-2C10-520F-D7FA71CEA1F4}"/>
                  </a:ext>
                </a:extLst>
              </p:cNvPr>
              <p:cNvSpPr txBox="1"/>
              <p:nvPr/>
            </p:nvSpPr>
            <p:spPr>
              <a:xfrm>
                <a:off x="3663757" y="3429947"/>
                <a:ext cx="29669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concentration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velocity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pressure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F3D602-53BD-2C10-520F-D7FA71CEA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757" y="3429947"/>
                <a:ext cx="2966966" cy="923330"/>
              </a:xfrm>
              <a:prstGeom prst="rect">
                <a:avLst/>
              </a:prstGeom>
              <a:blipFill>
                <a:blip r:embed="rId8"/>
                <a:stretch>
                  <a:fillRect t="-3974" r="-1437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254AA01-0FAD-7D36-BF8E-2003666BCA7B}"/>
              </a:ext>
            </a:extLst>
          </p:cNvPr>
          <p:cNvSpPr/>
          <p:nvPr/>
        </p:nvSpPr>
        <p:spPr>
          <a:xfrm rot="5400000">
            <a:off x="9839010" y="2886887"/>
            <a:ext cx="264157" cy="2121309"/>
          </a:xfrm>
          <a:prstGeom prst="rightBrace">
            <a:avLst>
              <a:gd name="adj1" fmla="val 67887"/>
              <a:gd name="adj2" fmla="val 5000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3DB8C-7C44-5755-7FD9-786A2B04EC32}"/>
              </a:ext>
            </a:extLst>
          </p:cNvPr>
          <p:cNvSpPr txBox="1"/>
          <p:nvPr/>
        </p:nvSpPr>
        <p:spPr>
          <a:xfrm>
            <a:off x="9231459" y="3945935"/>
            <a:ext cx="167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mixing zone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6AAA9C-93F3-CE75-4042-981A5B125370}"/>
                  </a:ext>
                </a:extLst>
              </p:cNvPr>
              <p:cNvSpPr txBox="1"/>
              <p:nvPr/>
            </p:nvSpPr>
            <p:spPr>
              <a:xfrm>
                <a:off x="10995916" y="2397339"/>
                <a:ext cx="1099212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6AAA9C-93F3-CE75-4042-981A5B12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5916" y="2397339"/>
                <a:ext cx="1099212" cy="4121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5F05-1F8E-8519-9584-A4D1E5E8C564}"/>
                  </a:ext>
                </a:extLst>
              </p:cNvPr>
              <p:cNvSpPr txBox="1"/>
              <p:nvPr/>
            </p:nvSpPr>
            <p:spPr>
              <a:xfrm>
                <a:off x="8455565" y="2379164"/>
                <a:ext cx="1312607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5F05-1F8E-8519-9584-A4D1E5E8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565" y="2379164"/>
                <a:ext cx="1312607" cy="4117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D60E7-1AC2-0173-E674-C583911CCF43}"/>
              </a:ext>
            </a:extLst>
          </p:cNvPr>
          <p:cNvCxnSpPr>
            <a:cxnSpLocks/>
          </p:cNvCxnSpPr>
          <p:nvPr/>
        </p:nvCxnSpPr>
        <p:spPr>
          <a:xfrm>
            <a:off x="204923" y="1849946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315F2B-018F-93FB-C66B-CE9BDB54103A}"/>
              </a:ext>
            </a:extLst>
          </p:cNvPr>
          <p:cNvCxnSpPr>
            <a:cxnSpLocks/>
          </p:cNvCxnSpPr>
          <p:nvPr/>
        </p:nvCxnSpPr>
        <p:spPr>
          <a:xfrm>
            <a:off x="194413" y="3342415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ED56D5-7398-9AF0-7122-1CA5E86CDEC5}"/>
              </a:ext>
            </a:extLst>
          </p:cNvPr>
          <p:cNvCxnSpPr/>
          <p:nvPr/>
        </p:nvCxnSpPr>
        <p:spPr>
          <a:xfrm flipV="1">
            <a:off x="1812273" y="1620575"/>
            <a:ext cx="0" cy="22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25B7EC-DC44-28D3-77AA-E35A4B73FD53}"/>
              </a:ext>
            </a:extLst>
          </p:cNvPr>
          <p:cNvCxnSpPr>
            <a:cxnSpLocks/>
          </p:cNvCxnSpPr>
          <p:nvPr/>
        </p:nvCxnSpPr>
        <p:spPr>
          <a:xfrm>
            <a:off x="1812273" y="3343876"/>
            <a:ext cx="8249" cy="247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9971F1-A85D-693B-2670-450F9CC0666F}"/>
                  </a:ext>
                </a:extLst>
              </p:cNvPr>
              <p:cNvSpPr txBox="1"/>
              <p:nvPr/>
            </p:nvSpPr>
            <p:spPr>
              <a:xfrm>
                <a:off x="1923522" y="1398295"/>
                <a:ext cx="1105624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9971F1-A85D-693B-2670-450F9CC06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522" y="1398295"/>
                <a:ext cx="1105624" cy="412100"/>
              </a:xfrm>
              <a:prstGeom prst="rect">
                <a:avLst/>
              </a:prstGeom>
              <a:blipFill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7A7800-1D45-7DC1-4E8D-578E883560D6}"/>
                  </a:ext>
                </a:extLst>
              </p:cNvPr>
              <p:cNvSpPr txBox="1"/>
              <p:nvPr/>
            </p:nvSpPr>
            <p:spPr>
              <a:xfrm>
                <a:off x="1685173" y="3333640"/>
                <a:ext cx="1575909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7A7800-1D45-7DC1-4E8D-578E8835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173" y="3333640"/>
                <a:ext cx="1575909" cy="411779"/>
              </a:xfrm>
              <a:prstGeom prst="rect">
                <a:avLst/>
              </a:prstGeom>
              <a:blipFill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B8C4743-DDAA-587D-7A58-AEA8D126082C}"/>
              </a:ext>
            </a:extLst>
          </p:cNvPr>
          <p:cNvSpPr txBox="1"/>
          <p:nvPr/>
        </p:nvSpPr>
        <p:spPr>
          <a:xfrm>
            <a:off x="331888" y="903136"/>
            <a:ext cx="2966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Gravitational fingering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82A83E-8FED-FC98-E15B-7CB35E6C9447}"/>
              </a:ext>
            </a:extLst>
          </p:cNvPr>
          <p:cNvSpPr txBox="1"/>
          <p:nvPr/>
        </p:nvSpPr>
        <p:spPr>
          <a:xfrm>
            <a:off x="286957" y="132716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2780E4-A962-22D4-DDFB-1957BA8A9A0A}"/>
              </a:ext>
            </a:extLst>
          </p:cNvPr>
          <p:cNvSpPr txBox="1"/>
          <p:nvPr/>
        </p:nvSpPr>
        <p:spPr>
          <a:xfrm>
            <a:off x="207994" y="337312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1AED4-ABDD-56C1-4470-567B59162E9B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3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168E4-22FF-6560-F24E-DD5CFB0F6494}"/>
              </a:ext>
            </a:extLst>
          </p:cNvPr>
          <p:cNvSpPr txBox="1"/>
          <p:nvPr/>
        </p:nvSpPr>
        <p:spPr>
          <a:xfrm>
            <a:off x="9231459" y="883509"/>
            <a:ext cx="229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Viscous fingering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EF543-FEE1-8A9C-049A-6C83C193DB17}"/>
                  </a:ext>
                </a:extLst>
              </p:cNvPr>
              <p:cNvSpPr txBox="1"/>
              <p:nvPr/>
            </p:nvSpPr>
            <p:spPr>
              <a:xfrm>
                <a:off x="3660405" y="2854173"/>
                <a:ext cx="64884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(viscosity)      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EF543-FEE1-8A9C-049A-6C83C193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405" y="2854173"/>
                <a:ext cx="6488482" cy="461665"/>
              </a:xfrm>
              <a:prstGeom prst="rect">
                <a:avLst/>
              </a:prstGeom>
              <a:blipFill>
                <a:blip r:embed="rId13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7105E-0C70-F9A4-548E-28E553EFA195}"/>
                  </a:ext>
                </a:extLst>
              </p:cNvPr>
              <p:cNvSpPr txBox="1"/>
              <p:nvPr/>
            </p:nvSpPr>
            <p:spPr>
              <a:xfrm>
                <a:off x="6659378" y="3431095"/>
                <a:ext cx="17642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mobility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– permeability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7105E-0C70-F9A4-548E-28E553EFA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378" y="3431095"/>
                <a:ext cx="1764201" cy="923330"/>
              </a:xfrm>
              <a:prstGeom prst="rect">
                <a:avLst/>
              </a:prstGeom>
              <a:blipFill>
                <a:blip r:embed="rId14"/>
                <a:stretch>
                  <a:fillRect r="-2759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3297312-E31F-A9B2-2E82-F8D14F7430D4}"/>
              </a:ext>
            </a:extLst>
          </p:cNvPr>
          <p:cNvSpPr txBox="1"/>
          <p:nvPr/>
        </p:nvSpPr>
        <p:spPr>
          <a:xfrm>
            <a:off x="286957" y="6259356"/>
            <a:ext cx="11598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2018 – J. </a:t>
            </a:r>
            <a:r>
              <a:rPr lang="en-GB" dirty="0" err="1"/>
              <a:t>Nijjer</a:t>
            </a:r>
            <a:r>
              <a:rPr lang="en-GB" dirty="0"/>
              <a:t>, D. Hewitt, J. Neufeld  (JFM) </a:t>
            </a:r>
            <a:r>
              <a:rPr lang="en-GB" i="1" dirty="0"/>
              <a:t>The dynamics of miscible viscous fingering from onset to shutdown. </a:t>
            </a:r>
            <a:endParaRPr lang="en-GB" dirty="0"/>
          </a:p>
          <a:p>
            <a:r>
              <a:rPr lang="en-GB" dirty="0"/>
              <a:t>2022 – F. </a:t>
            </a:r>
            <a:r>
              <a:rPr lang="en-GB" dirty="0" err="1"/>
              <a:t>Bakharev</a:t>
            </a:r>
            <a:r>
              <a:rPr lang="en-GB" dirty="0"/>
              <a:t>, A. </a:t>
            </a:r>
            <a:r>
              <a:rPr lang="en-GB" dirty="0" err="1"/>
              <a:t>Enin</a:t>
            </a:r>
            <a:r>
              <a:rPr lang="en-GB" dirty="0"/>
              <a:t>, A. </a:t>
            </a:r>
            <a:r>
              <a:rPr lang="en-GB" dirty="0" err="1"/>
              <a:t>Groman</a:t>
            </a:r>
            <a:r>
              <a:rPr lang="en-GB" dirty="0"/>
              <a:t>, A. </a:t>
            </a:r>
            <a:r>
              <a:rPr lang="en-GB" dirty="0" err="1"/>
              <a:t>Kalyuzhnyuk</a:t>
            </a:r>
            <a:r>
              <a:rPr lang="en-GB" dirty="0"/>
              <a:t>, S. </a:t>
            </a:r>
            <a:r>
              <a:rPr lang="en-GB" dirty="0" err="1"/>
              <a:t>Matveenko</a:t>
            </a:r>
            <a:r>
              <a:rPr lang="en-GB" dirty="0"/>
              <a:t>, </a:t>
            </a:r>
            <a:r>
              <a:rPr lang="en-GB" b="1" dirty="0"/>
              <a:t>Y. Petrova</a:t>
            </a:r>
            <a:r>
              <a:rPr lang="en-GB" dirty="0"/>
              <a:t>, I. </a:t>
            </a:r>
            <a:r>
              <a:rPr lang="en-GB" dirty="0" err="1"/>
              <a:t>Starkov</a:t>
            </a:r>
            <a:r>
              <a:rPr lang="en-GB" dirty="0"/>
              <a:t>, S. </a:t>
            </a:r>
            <a:r>
              <a:rPr lang="en-GB" dirty="0" err="1"/>
              <a:t>Tikhomirov</a:t>
            </a:r>
            <a:r>
              <a:rPr lang="en-GB" dirty="0"/>
              <a:t> (JCAM)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5812E-9B9A-FC6C-CBBE-1686E87A26CB}"/>
              </a:ext>
            </a:extLst>
          </p:cNvPr>
          <p:cNvSpPr txBox="1"/>
          <p:nvPr/>
        </p:nvSpPr>
        <p:spPr>
          <a:xfrm>
            <a:off x="286957" y="5852842"/>
            <a:ext cx="11773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1969 – R. Wooding (JFM) </a:t>
            </a:r>
            <a:r>
              <a:rPr lang="en-GB" i="1" dirty="0"/>
              <a:t>Growth of fingers at an unstable diffusing interface in a porous medium or Hele-Shaw cell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50BA43-DE3A-F6EC-6EA5-AF0982FDF28F}"/>
                  </a:ext>
                </a:extLst>
              </p:cNvPr>
              <p:cNvSpPr txBox="1"/>
              <p:nvPr/>
            </p:nvSpPr>
            <p:spPr>
              <a:xfrm>
                <a:off x="6668255" y="3419735"/>
                <a:ext cx="17642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dirty="0"/>
                  <a:t> – diffusion</a:t>
                </a:r>
                <a:endParaRPr lang="en-GB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50BA43-DE3A-F6EC-6EA5-AF0982FDF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55" y="3419735"/>
                <a:ext cx="1764201" cy="369332"/>
              </a:xfrm>
              <a:prstGeom prst="rect">
                <a:avLst/>
              </a:prstGeom>
              <a:blipFill>
                <a:blip r:embed="rId15"/>
                <a:stretch>
                  <a:fillRect t="-9836" r="-2768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4CCF40C-C3D6-170A-3419-C4E6C76802FA}"/>
              </a:ext>
            </a:extLst>
          </p:cNvPr>
          <p:cNvSpPr txBox="1"/>
          <p:nvPr/>
        </p:nvSpPr>
        <p:spPr>
          <a:xfrm>
            <a:off x="455433" y="599304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452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4" grpId="0" animBg="1"/>
      <p:bldP spid="5" grpId="0"/>
      <p:bldP spid="6" grpId="0"/>
      <p:bldP spid="10" grpId="0"/>
      <p:bldP spid="26" grpId="0"/>
      <p:bldP spid="32" grpId="0"/>
      <p:bldP spid="9" grpId="0"/>
      <p:bldP spid="13" grpId="0"/>
      <p:bldP spid="30" grpId="0"/>
      <p:bldP spid="3" grpId="0"/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6CE161A-24D6-74A8-3CFB-A172ED378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3900" dirty="0"/>
                  <a:t>IPM: </a:t>
                </a:r>
                <a14:m>
                  <m:oMath xmlns:m="http://schemas.openxmlformats.org/officeDocument/2006/math"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en-GB" sz="39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GB" sz="4000" dirty="0"/>
                      <m:t>(</m:t>
                    </m:r>
                    <m:r>
                      <m:rPr>
                        <m:nor/>
                      </m:rPr>
                      <a:rPr lang="en-GB" sz="4000" dirty="0"/>
                      <m:t>without</m:t>
                    </m:r>
                    <m:r>
                      <m:rPr>
                        <m:nor/>
                      </m:rPr>
                      <a:rPr lang="en-GB" sz="4000" dirty="0"/>
                      <m:t> </m:t>
                    </m:r>
                    <m:r>
                      <m:rPr>
                        <m:nor/>
                      </m:rPr>
                      <a:rPr lang="en-GB" sz="4000" dirty="0"/>
                      <m:t>diffusion</m:t>
                    </m:r>
                    <m:r>
                      <m:rPr>
                        <m:nor/>
                      </m:rPr>
                      <a:rPr lang="en-GB" sz="4000" dirty="0"/>
                      <m:t>)</m:t>
                    </m:r>
                  </m:oMath>
                </a14:m>
                <a:endParaRPr lang="en-GB" sz="39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648" b="-8075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2C0964-1B36-8D13-83E1-F549FA67EDD3}"/>
                  </a:ext>
                </a:extLst>
              </p:cNvPr>
              <p:cNvSpPr txBox="1"/>
              <p:nvPr/>
            </p:nvSpPr>
            <p:spPr>
              <a:xfrm>
                <a:off x="4862707" y="1085409"/>
                <a:ext cx="2351508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2C0964-1B36-8D13-83E1-F549FA67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07" y="1085409"/>
                <a:ext cx="235150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809DD0-DEF7-0BD6-76E9-9F5E7A1970C8}"/>
                  </a:ext>
                </a:extLst>
              </p:cNvPr>
              <p:cNvSpPr txBox="1"/>
              <p:nvPr/>
            </p:nvSpPr>
            <p:spPr>
              <a:xfrm>
                <a:off x="4987199" y="1966017"/>
                <a:ext cx="6091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      </a:t>
                </a:r>
                <a:r>
                  <a:rPr lang="en-GB" sz="2000" dirty="0"/>
                  <a:t> (</a:t>
                </a:r>
                <a:r>
                  <a:rPr lang="en-GB" sz="2000" dirty="0" err="1"/>
                  <a:t>Biot</a:t>
                </a:r>
                <a:r>
                  <a:rPr lang="en-GB" sz="2000" dirty="0"/>
                  <a:t>-Savart law)</a:t>
                </a:r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809DD0-DEF7-0BD6-76E9-9F5E7A197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99" y="1966017"/>
                <a:ext cx="6091093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402BBF1-1937-19FA-47F4-BCDC41F31293}"/>
              </a:ext>
            </a:extLst>
          </p:cNvPr>
          <p:cNvSpPr txBox="1"/>
          <p:nvPr/>
        </p:nvSpPr>
        <p:spPr>
          <a:xfrm>
            <a:off x="1123122" y="1253852"/>
            <a:ext cx="320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Active scalar</a:t>
            </a:r>
            <a:r>
              <a:rPr lang="en-GB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8EA14E-6ECA-B77A-CBB6-7C8C45DB166D}"/>
                  </a:ext>
                </a:extLst>
              </p:cNvPr>
              <p:cNvSpPr txBox="1"/>
              <p:nvPr/>
            </p:nvSpPr>
            <p:spPr>
              <a:xfrm>
                <a:off x="64246" y="3483499"/>
                <a:ext cx="12047016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u="sng" dirty="0"/>
                  <a:t>Existence</a:t>
                </a:r>
                <a:r>
                  <a:rPr lang="en-GB" sz="2000" dirty="0"/>
                  <a:t>: smooth initial data</a:t>
                </a:r>
              </a:p>
              <a:p>
                <a:r>
                  <a:rPr lang="en-GB" sz="2000" dirty="0"/>
                  <a:t>	2007 – D. Cordoba, F. Gancedo, R. </a:t>
                </a:r>
                <a:r>
                  <a:rPr lang="en-GB" sz="2000" dirty="0" err="1"/>
                  <a:t>Orive</a:t>
                </a:r>
                <a:r>
                  <a:rPr lang="en-GB" sz="2000" dirty="0"/>
                  <a:t> (JMP): local well-</a:t>
                </a:r>
                <a:r>
                  <a:rPr lang="en-GB" sz="2000" dirty="0" err="1"/>
                  <a:t>posedness</a:t>
                </a:r>
                <a:r>
                  <a:rPr lang="en-GB" sz="2000" dirty="0"/>
                  <a:t> for initial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br>
                  <a:rPr lang="en-GB" sz="2000" dirty="0"/>
                </a:br>
                <a:r>
                  <a:rPr lang="en-GB" sz="600" dirty="0"/>
                  <a:t>	</a:t>
                </a:r>
                <a:br>
                  <a:rPr lang="en-GB" sz="2000" dirty="0"/>
                </a:br>
                <a:r>
                  <a:rPr lang="en-GB" sz="2000" dirty="0"/>
                  <a:t>			global solution vs finite-time blow-up?</a:t>
                </a:r>
              </a:p>
              <a:p>
                <a:br>
                  <a:rPr lang="en-GB" sz="600" dirty="0"/>
                </a:br>
                <a:r>
                  <a:rPr lang="en-GB" sz="2000" dirty="0"/>
                  <a:t>	2017 – T. </a:t>
                </a:r>
                <a:r>
                  <a:rPr lang="en-GB" sz="2000" dirty="0" err="1"/>
                  <a:t>Elgindi</a:t>
                </a:r>
                <a:r>
                  <a:rPr lang="en-GB" sz="2000" dirty="0"/>
                  <a:t> (ARMA): global solution for small perturbations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	2023 – S. Kiselev, Y. Yao (ARMA): if solutions stay “smooth” for all times, then there is blow-up 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=+∞  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8EA14E-6ECA-B77A-CBB6-7C8C45DB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6" y="3483499"/>
                <a:ext cx="12047016" cy="1815882"/>
              </a:xfrm>
              <a:prstGeom prst="rect">
                <a:avLst/>
              </a:prstGeom>
              <a:blipFill>
                <a:blip r:embed="rId6"/>
                <a:stretch>
                  <a:fillRect l="-557" t="-1678" b="-5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F804ABF-8C20-1EA6-6E65-3A536E5045EB}"/>
              </a:ext>
            </a:extLst>
          </p:cNvPr>
          <p:cNvSpPr txBox="1"/>
          <p:nvPr/>
        </p:nvSpPr>
        <p:spPr>
          <a:xfrm>
            <a:off x="51519" y="5365321"/>
            <a:ext cx="62399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Uniqueness</a:t>
            </a:r>
            <a:r>
              <a:rPr lang="en-GB" sz="2000" dirty="0"/>
              <a:t>: non-uniqueness of weak solutions</a:t>
            </a:r>
            <a:br>
              <a:rPr lang="en-GB" sz="2000" dirty="0"/>
            </a:br>
            <a:r>
              <a:rPr lang="en-GB" sz="2000" dirty="0"/>
              <a:t>                        </a:t>
            </a:r>
            <a:r>
              <a:rPr lang="pt-BR" sz="2000" dirty="0" err="1"/>
              <a:t>by</a:t>
            </a:r>
            <a:r>
              <a:rPr lang="pt-BR" sz="2000" dirty="0"/>
              <a:t> </a:t>
            </a:r>
            <a:r>
              <a:rPr lang="pt-BR" sz="2000" dirty="0" err="1"/>
              <a:t>convex</a:t>
            </a:r>
            <a:r>
              <a:rPr lang="pt-BR" sz="2000" dirty="0"/>
              <a:t> </a:t>
            </a:r>
            <a:r>
              <a:rPr lang="pt-BR" sz="2000" dirty="0" err="1"/>
              <a:t>integration</a:t>
            </a:r>
            <a:endParaRPr lang="pt-BR" sz="2000" dirty="0"/>
          </a:p>
          <a:p>
            <a:r>
              <a:rPr lang="pt-BR" sz="2000" dirty="0"/>
              <a:t>	2011 – D. Córdoba, D. Faraco, F. </a:t>
            </a:r>
            <a:r>
              <a:rPr lang="pt-BR" sz="2000" dirty="0" err="1"/>
              <a:t>Gancedo</a:t>
            </a:r>
            <a:r>
              <a:rPr lang="pt-BR" sz="2000" dirty="0"/>
              <a:t> (ARMA)</a:t>
            </a:r>
          </a:p>
          <a:p>
            <a:r>
              <a:rPr lang="en-GB" sz="2000" dirty="0"/>
              <a:t>	2012 </a:t>
            </a:r>
            <a:r>
              <a:rPr lang="pt-BR" sz="2000" dirty="0"/>
              <a:t>–</a:t>
            </a:r>
            <a:r>
              <a:rPr lang="en-GB" sz="2000" dirty="0"/>
              <a:t> L. </a:t>
            </a:r>
            <a:r>
              <a:rPr lang="en-GB" sz="2000" dirty="0" err="1"/>
              <a:t>Szekelyhidi</a:t>
            </a:r>
            <a:r>
              <a:rPr lang="en-GB" sz="2000" dirty="0"/>
              <a:t> Jr. (Annales de </a:t>
            </a:r>
            <a:r>
              <a:rPr lang="en-GB" sz="2000" dirty="0" err="1"/>
              <a:t>l'ENS</a:t>
            </a:r>
            <a:r>
              <a:rPr lang="en-GB" sz="2000" dirty="0"/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ED7FA9-3ADA-15D5-537E-CDA78248A051}"/>
              </a:ext>
            </a:extLst>
          </p:cNvPr>
          <p:cNvSpPr txBox="1"/>
          <p:nvPr/>
        </p:nvSpPr>
        <p:spPr>
          <a:xfrm>
            <a:off x="7226626" y="4167731"/>
            <a:ext cx="71686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0CB0F-5AC4-12B5-B4C7-4A54CF8DA335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4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B6E21-0DAA-5756-AAE9-F913C60C4293}"/>
              </a:ext>
            </a:extLst>
          </p:cNvPr>
          <p:cNvSpPr txBox="1"/>
          <p:nvPr/>
        </p:nvSpPr>
        <p:spPr>
          <a:xfrm>
            <a:off x="64246" y="2424003"/>
            <a:ext cx="1117588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Discontinuous initial data</a:t>
            </a:r>
            <a:r>
              <a:rPr lang="en-GB" sz="2000" dirty="0"/>
              <a:t>:  free boundary problem (Muskat problem) – ill-posed for unstable stratification</a:t>
            </a:r>
            <a:br>
              <a:rPr lang="en-GB" sz="2000" dirty="0"/>
            </a:br>
            <a:br>
              <a:rPr lang="en-GB" sz="300" dirty="0"/>
            </a:br>
            <a:r>
              <a:rPr lang="en-GB" sz="2000" dirty="0"/>
              <a:t>	2011 – A. Córdoba, D. Córdoba, F. Gancedo (Annals of Mathematics)</a:t>
            </a:r>
            <a:br>
              <a:rPr lang="en-GB" sz="2000" dirty="0"/>
            </a:br>
            <a:r>
              <a:rPr lang="en-GB" sz="2000" dirty="0"/>
              <a:t>		“Interface evolution: the Hele-Shaw and Muskat problems”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46327-A6FB-E7DE-D5A3-E7AEB5FEC002}"/>
              </a:ext>
            </a:extLst>
          </p:cNvPr>
          <p:cNvSpPr txBox="1"/>
          <p:nvPr/>
        </p:nvSpPr>
        <p:spPr>
          <a:xfrm>
            <a:off x="8346871" y="6288650"/>
            <a:ext cx="2289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…and many others…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4BC9A-CD36-EA0D-C9A9-BF16AAA570ED}"/>
              </a:ext>
            </a:extLst>
          </p:cNvPr>
          <p:cNvSpPr txBox="1"/>
          <p:nvPr/>
        </p:nvSpPr>
        <p:spPr>
          <a:xfrm>
            <a:off x="6940632" y="5365321"/>
            <a:ext cx="6286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u="sng" dirty="0"/>
              <a:t>Asymptotic stability of stable stratification</a:t>
            </a:r>
            <a:r>
              <a:rPr lang="en-GB" sz="2000" dirty="0"/>
              <a:t>:</a:t>
            </a:r>
          </a:p>
          <a:p>
            <a:r>
              <a:rPr lang="en-GB" sz="2000" dirty="0"/>
              <a:t>2024 – R. </a:t>
            </a:r>
            <a:r>
              <a:rPr lang="en-GB" sz="2000" dirty="0" err="1"/>
              <a:t>Bianchini</a:t>
            </a:r>
            <a:r>
              <a:rPr lang="en-GB" sz="2000" dirty="0"/>
              <a:t>, T. </a:t>
            </a:r>
            <a:r>
              <a:rPr lang="en-GB" sz="2000" dirty="0" err="1"/>
              <a:t>Crin</a:t>
            </a:r>
            <a:r>
              <a:rPr lang="en-GB" sz="2000" dirty="0"/>
              <a:t>-Brat, M. </a:t>
            </a:r>
            <a:r>
              <a:rPr lang="en-GB" sz="2000" dirty="0" err="1"/>
              <a:t>Paicu</a:t>
            </a:r>
            <a:r>
              <a:rPr lang="en-GB" sz="2000" dirty="0"/>
              <a:t> (ARMA)</a:t>
            </a:r>
          </a:p>
        </p:txBody>
      </p:sp>
    </p:spTree>
    <p:extLst>
      <p:ext uri="{BB962C8B-B14F-4D97-AF65-F5344CB8AC3E}">
        <p14:creationId xmlns:p14="http://schemas.microsoft.com/office/powerpoint/2010/main" val="27817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41" grpId="0" animBg="1"/>
      <p:bldP spid="5" grpId="0"/>
      <p:bldP spid="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6CE161A-24D6-74A8-3CFB-A172ED378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3900" dirty="0"/>
                  <a:t>IPM: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000" dirty="0"/>
                  <a:t>  (with diffusion)</a:t>
                </a:r>
                <a:endParaRPr lang="en-GB" sz="39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648" t="-621" b="-869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/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000" u="sng" dirty="0"/>
                  <a:t>Transverse Flow Equilibrium</a:t>
                </a:r>
                <a:r>
                  <a:rPr lang="en-GB" sz="2000" dirty="0"/>
                  <a:t> = TFE</a:t>
                </a:r>
                <a:br>
                  <a:rPr lang="en-GB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blipFill>
                <a:blip r:embed="rId4"/>
                <a:stretch>
                  <a:fillRect l="-1585" t="-5172" b="-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9E0CB0F-5AC4-12B5-B4C7-4A54CF8DA335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5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/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GB" sz="2400" b="0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ED59EA9-906A-4792-E0FA-8B9368269A29}"/>
              </a:ext>
            </a:extLst>
          </p:cNvPr>
          <p:cNvSpPr txBox="1"/>
          <p:nvPr/>
        </p:nvSpPr>
        <p:spPr>
          <a:xfrm>
            <a:off x="12762935" y="399649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/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Estimates on the growth:</a:t>
                </a:r>
                <a:br>
                  <a:rPr lang="en-GB" sz="2000" u="sng" dirty="0"/>
                </a:br>
                <a:endParaRPr lang="en-US" sz="1000" dirty="0"/>
              </a:p>
              <a:p>
                <a:r>
                  <a:rPr lang="en-US" sz="2000" dirty="0"/>
                  <a:t>2005 – F. Otto, G. Menon. Proved estimates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Full model (IPM)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Simplified</a:t>
                </a:r>
                <a:r>
                  <a:rPr lang="en-US" sz="2000" b="0" dirty="0"/>
                  <a:t> model (TFE)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blipFill>
                <a:blip r:embed="rId6"/>
                <a:stretch>
                  <a:fillRect l="-1052" t="-2033"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6C89C6F-EABD-0764-FC2F-32DF19AA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8791533" y="995190"/>
            <a:ext cx="3305632" cy="260636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5CF285-6ABC-D723-1A61-45C34E41B4B1}"/>
              </a:ext>
            </a:extLst>
          </p:cNvPr>
          <p:cNvCxnSpPr>
            <a:cxnSpLocks/>
          </p:cNvCxnSpPr>
          <p:nvPr/>
        </p:nvCxnSpPr>
        <p:spPr>
          <a:xfrm>
            <a:off x="8802043" y="1579086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C4E5BD-BEE5-26C3-1982-780D3BB14749}"/>
              </a:ext>
            </a:extLst>
          </p:cNvPr>
          <p:cNvCxnSpPr>
            <a:cxnSpLocks/>
          </p:cNvCxnSpPr>
          <p:nvPr/>
        </p:nvCxnSpPr>
        <p:spPr>
          <a:xfrm>
            <a:off x="8791533" y="3071555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AD4EE9-5D10-7E73-431C-E35210C5D102}"/>
              </a:ext>
            </a:extLst>
          </p:cNvPr>
          <p:cNvCxnSpPr/>
          <p:nvPr/>
        </p:nvCxnSpPr>
        <p:spPr>
          <a:xfrm flipV="1">
            <a:off x="10409393" y="1349715"/>
            <a:ext cx="0" cy="22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552EBF-A093-3CE1-29E2-B5C0054B6800}"/>
              </a:ext>
            </a:extLst>
          </p:cNvPr>
          <p:cNvCxnSpPr>
            <a:cxnSpLocks/>
          </p:cNvCxnSpPr>
          <p:nvPr/>
        </p:nvCxnSpPr>
        <p:spPr>
          <a:xfrm>
            <a:off x="10409393" y="3073016"/>
            <a:ext cx="8249" cy="247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3217F9-7D73-76A8-9703-BD7437E0339F}"/>
                  </a:ext>
                </a:extLst>
              </p:cNvPr>
              <p:cNvSpPr txBox="1"/>
              <p:nvPr/>
            </p:nvSpPr>
            <p:spPr>
              <a:xfrm>
                <a:off x="10520642" y="1127435"/>
                <a:ext cx="1105624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3217F9-7D73-76A8-9703-BD7437E03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642" y="1127435"/>
                <a:ext cx="1105624" cy="412100"/>
              </a:xfrm>
              <a:prstGeom prst="rect">
                <a:avLst/>
              </a:prstGeom>
              <a:blipFill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F204B-F900-DB9E-EA90-77A38AD51D45}"/>
                  </a:ext>
                </a:extLst>
              </p:cNvPr>
              <p:cNvSpPr txBox="1"/>
              <p:nvPr/>
            </p:nvSpPr>
            <p:spPr>
              <a:xfrm>
                <a:off x="10282293" y="3062780"/>
                <a:ext cx="1575909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F204B-F900-DB9E-EA90-77A38AD5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293" y="3062780"/>
                <a:ext cx="1575909" cy="411779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5F6174D-D3EE-FC41-A2E7-C9C6AF0B961A}"/>
              </a:ext>
            </a:extLst>
          </p:cNvPr>
          <p:cNvSpPr txBox="1"/>
          <p:nvPr/>
        </p:nvSpPr>
        <p:spPr>
          <a:xfrm>
            <a:off x="8884077" y="10563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E0E4F9-00A6-D325-7FF1-E800336B8E80}"/>
              </a:ext>
            </a:extLst>
          </p:cNvPr>
          <p:cNvSpPr txBox="1"/>
          <p:nvPr/>
        </p:nvSpPr>
        <p:spPr>
          <a:xfrm>
            <a:off x="8805114" y="310226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E313B-66D4-A81A-7CB1-21D2FF2B14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0637" y="4515890"/>
            <a:ext cx="3449703" cy="1063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45463-3DF3-CFBE-B2A6-A0A4B2CC17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919" y="4456528"/>
            <a:ext cx="2960456" cy="1038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66FBE5-70DD-0328-3FE7-7820D509EAAA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15030" y="4401717"/>
            <a:ext cx="3614479" cy="1641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18C5BD-106B-1EED-80C8-B63585B79A39}"/>
              </a:ext>
            </a:extLst>
          </p:cNvPr>
          <p:cNvSpPr txBox="1"/>
          <p:nvPr/>
        </p:nvSpPr>
        <p:spPr>
          <a:xfrm>
            <a:off x="1301292" y="6156960"/>
            <a:ext cx="996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No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0DEC5-9E70-060C-AFD9-CCD849E67631}"/>
                  </a:ext>
                </a:extLst>
              </p:cNvPr>
              <p:cNvSpPr txBox="1"/>
              <p:nvPr/>
            </p:nvSpPr>
            <p:spPr>
              <a:xfrm>
                <a:off x="5145350" y="6002773"/>
                <a:ext cx="255384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dirty="0"/>
                  <a:t>Velocity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000" dirty="0"/>
                  <a:t> changes </a:t>
                </a:r>
              </a:p>
              <a:p>
                <a:pPr algn="ctr"/>
                <a:r>
                  <a:rPr lang="en-GB" sz="2000" dirty="0"/>
                  <a:t>due to concentration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0DEC5-9E70-060C-AFD9-CCD849E67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350" y="6002773"/>
                <a:ext cx="2553840" cy="707886"/>
              </a:xfrm>
              <a:prstGeom prst="rect">
                <a:avLst/>
              </a:prstGeom>
              <a:blipFill>
                <a:blip r:embed="rId16"/>
                <a:stretch>
                  <a:fillRect l="-190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2CA05-E29A-CB62-BA66-1A37EE45B7C9}"/>
                  </a:ext>
                </a:extLst>
              </p:cNvPr>
              <p:cNvSpPr txBox="1"/>
              <p:nvPr/>
            </p:nvSpPr>
            <p:spPr>
              <a:xfrm>
                <a:off x="8804527" y="5972293"/>
                <a:ext cx="32966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/>
                  <a:t>Concentration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 changes </a:t>
                </a:r>
              </a:p>
              <a:p>
                <a:pPr algn="ctr"/>
                <a:r>
                  <a:rPr lang="en-GB" sz="2000" dirty="0"/>
                  <a:t>due to velocity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2CA05-E29A-CB62-BA66-1A37EE45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527" y="5972293"/>
                <a:ext cx="3296669" cy="707886"/>
              </a:xfrm>
              <a:prstGeom prst="rect">
                <a:avLst/>
              </a:prstGeom>
              <a:blipFill>
                <a:blip r:embed="rId17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1318427C-52B1-9CB7-A256-567F0625503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43939" y="4434835"/>
            <a:ext cx="2563815" cy="14493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148C53-1724-DE92-B721-D0685AAF24E6}"/>
              </a:ext>
            </a:extLst>
          </p:cNvPr>
          <p:cNvSpPr txBox="1"/>
          <p:nvPr/>
        </p:nvSpPr>
        <p:spPr>
          <a:xfrm>
            <a:off x="2893681" y="4038386"/>
            <a:ext cx="640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Why fingers appear?   		It is a hair-trigger effect!</a:t>
            </a:r>
          </a:p>
        </p:txBody>
      </p:sp>
    </p:spTree>
    <p:extLst>
      <p:ext uri="{BB962C8B-B14F-4D97-AF65-F5344CB8AC3E}">
        <p14:creationId xmlns:p14="http://schemas.microsoft.com/office/powerpoint/2010/main" val="369653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22" grpId="0"/>
      <p:bldP spid="36" grpId="0"/>
      <p:bldP spid="30" grpId="0"/>
      <p:bldP spid="31" grpId="0"/>
      <p:bldP spid="32" grpId="0"/>
      <p:bldP spid="33" grpId="0"/>
      <p:bldP spid="12" grpId="0"/>
      <p:bldP spid="13" grpId="0"/>
      <p:bldP spid="16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6CE161A-24D6-74A8-3CFB-A172ED378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9" t="34193" r="5022" b="40075"/>
          <a:stretch/>
        </p:blipFill>
        <p:spPr>
          <a:xfrm>
            <a:off x="11169443" y="-7658"/>
            <a:ext cx="1032387" cy="8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3900" dirty="0"/>
                  <a:t>IPM: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000" dirty="0"/>
                  <a:t>  (with diffusion)</a:t>
                </a:r>
                <a:endParaRPr lang="en-GB" sz="39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3"/>
                <a:stretch>
                  <a:fillRect l="-1648" t="-621" b="-8696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/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000" u="sng" dirty="0"/>
                  <a:t>Transverse Flow Equilibrium</a:t>
                </a:r>
                <a:r>
                  <a:rPr lang="en-GB" sz="2000" dirty="0"/>
                  <a:t> = TFE</a:t>
                </a:r>
                <a:br>
                  <a:rPr lang="en-GB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731222-DF1D-7C4D-B395-6E9CC5D4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8" y="2997830"/>
                <a:ext cx="3844676" cy="707886"/>
              </a:xfrm>
              <a:prstGeom prst="rect">
                <a:avLst/>
              </a:prstGeom>
              <a:blipFill>
                <a:blip r:embed="rId4"/>
                <a:stretch>
                  <a:fillRect l="-1585" t="-5172" b="-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9E0CB0F-5AC4-12B5-B4C7-4A54CF8DA335}"/>
              </a:ext>
            </a:extLst>
          </p:cNvPr>
          <p:cNvSpPr txBox="1"/>
          <p:nvPr/>
        </p:nvSpPr>
        <p:spPr>
          <a:xfrm>
            <a:off x="11687448" y="6382694"/>
            <a:ext cx="5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5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49B78-1E71-7AB2-E8A2-62FB37C9B915}"/>
              </a:ext>
            </a:extLst>
          </p:cNvPr>
          <p:cNvSpPr txBox="1"/>
          <p:nvPr/>
        </p:nvSpPr>
        <p:spPr>
          <a:xfrm>
            <a:off x="3746744" y="6369796"/>
            <a:ext cx="5493728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        Question:        </a:t>
            </a:r>
            <a:r>
              <a:rPr lang="en-US" sz="2000" dirty="0"/>
              <a:t>Are those estimates sharp?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/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GB" sz="2400" b="0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BA18F-567B-34DF-0583-511377DD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314" y="2698050"/>
                <a:ext cx="343414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/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Estimates on the growth:</a:t>
                </a:r>
                <a:br>
                  <a:rPr lang="en-GB" sz="2000" u="sng" dirty="0"/>
                </a:br>
                <a:endParaRPr lang="en-US" sz="1000" dirty="0"/>
              </a:p>
              <a:p>
                <a:r>
                  <a:rPr lang="en-US" sz="2000" dirty="0"/>
                  <a:t>2005 – F. Otto, G. Menon. Proved estimates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Full model (IPM)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Simplified</a:t>
                </a:r>
                <a:r>
                  <a:rPr lang="en-US" sz="2000" b="0" dirty="0"/>
                  <a:t> model (TFE)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336C50-369A-D8A1-AE44-AB11320C2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1" y="1105996"/>
                <a:ext cx="6376218" cy="1494383"/>
              </a:xfrm>
              <a:prstGeom prst="rect">
                <a:avLst/>
              </a:prstGeom>
              <a:blipFill>
                <a:blip r:embed="rId6"/>
                <a:stretch>
                  <a:fillRect l="-1052" t="-2033"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15D306-0EDD-9AAC-3B0B-56ED7E4C804F}"/>
                  </a:ext>
                </a:extLst>
              </p:cNvPr>
              <p:cNvSpPr txBox="1"/>
              <p:nvPr/>
            </p:nvSpPr>
            <p:spPr>
              <a:xfrm>
                <a:off x="363534" y="4086931"/>
                <a:ext cx="85551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u="sng" dirty="0"/>
                  <a:t>Idea of proof</a:t>
                </a:r>
                <a:r>
                  <a:rPr lang="en-GB" sz="2000" dirty="0"/>
                  <a:t> (TFE): comparison to 1D Burgers </a:t>
                </a:r>
                <a:r>
                  <a:rPr lang="en-GB" sz="2000" dirty="0" err="1"/>
                  <a:t>eq</a:t>
                </a:r>
                <a:r>
                  <a:rPr lang="en-GB" sz="2000" dirty="0"/>
                  <a:t>	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000" dirty="0"/>
                  <a:t> then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≤1−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15D306-0EDD-9AAC-3B0B-56ED7E4C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4" y="4086931"/>
                <a:ext cx="8555163" cy="400110"/>
              </a:xfrm>
              <a:prstGeom prst="rect">
                <a:avLst/>
              </a:prstGeom>
              <a:blipFill>
                <a:blip r:embed="rId8"/>
                <a:stretch>
                  <a:fillRect l="-784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AC99D9-614D-8336-07CA-0539D7119638}"/>
                  </a:ext>
                </a:extLst>
              </p:cNvPr>
              <p:cNvSpPr txBox="1"/>
              <p:nvPr/>
            </p:nvSpPr>
            <p:spPr>
              <a:xfrm>
                <a:off x="3684029" y="4789791"/>
                <a:ext cx="4887923" cy="4909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+(1−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bSup>
                    </m:oMath>
                  </m:oMathPara>
                </a14:m>
                <a:b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AC99D9-614D-8336-07CA-0539D711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29" y="4789791"/>
                <a:ext cx="4887923" cy="490904"/>
              </a:xfrm>
              <a:prstGeom prst="rect">
                <a:avLst/>
              </a:prstGeom>
              <a:blipFill>
                <a:blip r:embed="rId9"/>
                <a:stretch>
                  <a:fillRect b="-9639"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7A1272-0EAE-DDA2-1385-5553A566B96F}"/>
                  </a:ext>
                </a:extLst>
              </p:cNvPr>
              <p:cNvSpPr txBox="1"/>
              <p:nvPr/>
            </p:nvSpPr>
            <p:spPr>
              <a:xfrm>
                <a:off x="399780" y="5502416"/>
                <a:ext cx="884006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u="sng" dirty="0"/>
                  <a:t>Theorem</a:t>
                </a:r>
                <a:r>
                  <a:rPr lang="en-GB" sz="2000" dirty="0"/>
                  <a:t> (Otto, Menon):       If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, </a:t>
                </a:r>
              </a:p>
              <a:p>
                <a:r>
                  <a:rPr lang="en-GB" sz="2000" dirty="0"/>
                  <a:t>			    then    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for any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000" dirty="0"/>
                  <a:t>.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7A1272-0EAE-DDA2-1385-5553A566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0" y="5502416"/>
                <a:ext cx="8840067" cy="707886"/>
              </a:xfrm>
              <a:prstGeom prst="rect">
                <a:avLst/>
              </a:prstGeom>
              <a:blipFill>
                <a:blip r:embed="rId10"/>
                <a:stretch>
                  <a:fillRect l="-75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6C89C6F-EABD-0764-FC2F-32DF19AA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8791533" y="995190"/>
            <a:ext cx="3305632" cy="260636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5CF285-6ABC-D723-1A61-45C34E41B4B1}"/>
              </a:ext>
            </a:extLst>
          </p:cNvPr>
          <p:cNvCxnSpPr>
            <a:cxnSpLocks/>
          </p:cNvCxnSpPr>
          <p:nvPr/>
        </p:nvCxnSpPr>
        <p:spPr>
          <a:xfrm>
            <a:off x="8802043" y="1579086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C4E5BD-BEE5-26C3-1982-780D3BB14749}"/>
              </a:ext>
            </a:extLst>
          </p:cNvPr>
          <p:cNvCxnSpPr>
            <a:cxnSpLocks/>
          </p:cNvCxnSpPr>
          <p:nvPr/>
        </p:nvCxnSpPr>
        <p:spPr>
          <a:xfrm>
            <a:off x="8791533" y="3071555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AD4EE9-5D10-7E73-431C-E35210C5D102}"/>
              </a:ext>
            </a:extLst>
          </p:cNvPr>
          <p:cNvCxnSpPr/>
          <p:nvPr/>
        </p:nvCxnSpPr>
        <p:spPr>
          <a:xfrm flipV="1">
            <a:off x="10409393" y="1349715"/>
            <a:ext cx="0" cy="22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552EBF-A093-3CE1-29E2-B5C0054B6800}"/>
              </a:ext>
            </a:extLst>
          </p:cNvPr>
          <p:cNvCxnSpPr>
            <a:cxnSpLocks/>
          </p:cNvCxnSpPr>
          <p:nvPr/>
        </p:nvCxnSpPr>
        <p:spPr>
          <a:xfrm>
            <a:off x="10409393" y="3073016"/>
            <a:ext cx="8249" cy="247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3217F9-7D73-76A8-9703-BD7437E0339F}"/>
                  </a:ext>
                </a:extLst>
              </p:cNvPr>
              <p:cNvSpPr txBox="1"/>
              <p:nvPr/>
            </p:nvSpPr>
            <p:spPr>
              <a:xfrm>
                <a:off x="10520642" y="1127435"/>
                <a:ext cx="1105624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3217F9-7D73-76A8-9703-BD7437E03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642" y="1127435"/>
                <a:ext cx="1105624" cy="412100"/>
              </a:xfrm>
              <a:prstGeom prst="rect">
                <a:avLst/>
              </a:prstGeom>
              <a:blipFill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F204B-F900-DB9E-EA90-77A38AD51D45}"/>
                  </a:ext>
                </a:extLst>
              </p:cNvPr>
              <p:cNvSpPr txBox="1"/>
              <p:nvPr/>
            </p:nvSpPr>
            <p:spPr>
              <a:xfrm>
                <a:off x="10282293" y="3062780"/>
                <a:ext cx="1575909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F204B-F900-DB9E-EA90-77A38AD5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293" y="3062780"/>
                <a:ext cx="1575909" cy="411779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5F6174D-D3EE-FC41-A2E7-C9C6AF0B961A}"/>
              </a:ext>
            </a:extLst>
          </p:cNvPr>
          <p:cNvSpPr txBox="1"/>
          <p:nvPr/>
        </p:nvSpPr>
        <p:spPr>
          <a:xfrm>
            <a:off x="8884077" y="10563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E0E4F9-00A6-D325-7FF1-E800336B8E80}"/>
              </a:ext>
            </a:extLst>
          </p:cNvPr>
          <p:cNvSpPr txBox="1"/>
          <p:nvPr/>
        </p:nvSpPr>
        <p:spPr>
          <a:xfrm>
            <a:off x="8805114" y="310226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-1</a:t>
            </a:r>
          </a:p>
        </p:txBody>
      </p:sp>
      <p:pic>
        <p:nvPicPr>
          <p:cNvPr id="5" name="Picture 4" descr="A drawing of a diagram&#10;&#10;Description automatically generated">
            <a:extLst>
              <a:ext uri="{FF2B5EF4-FFF2-40B4-BE49-F238E27FC236}">
                <a16:creationId xmlns:a16="http://schemas.microsoft.com/office/drawing/2014/main" id="{0C839A29-D852-3D12-34FC-AB9B07B8D0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48848" y="3830926"/>
            <a:ext cx="2443372" cy="2838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E2EC0-D66F-2E8B-D045-2B7643774779}"/>
                  </a:ext>
                </a:extLst>
              </p:cNvPr>
              <p:cNvSpPr txBox="1"/>
              <p:nvPr/>
            </p:nvSpPr>
            <p:spPr>
              <a:xfrm>
                <a:off x="393678" y="2229948"/>
                <a:ext cx="4398790" cy="40863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Simplified model (TFE) </a:t>
                </a:r>
                <a14:m>
                  <m:oMath xmlns:m="http://schemas.openxmlformats.org/officeDocument/2006/math">
                    <m:r>
                      <a:rPr lang="en-GB" sz="200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E2EC0-D66F-2E8B-D045-2B7643774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8" y="2229948"/>
                <a:ext cx="4398790" cy="408638"/>
              </a:xfrm>
              <a:prstGeom prst="rect">
                <a:avLst/>
              </a:prstGeom>
              <a:blipFill>
                <a:blip r:embed="rId14"/>
                <a:stretch>
                  <a:fillRect t="-4348" b="-2463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1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 animBg="1"/>
      <p:bldP spid="3" grpId="0" animBg="1"/>
      <p:bldP spid="36" grpId="0"/>
      <p:bldP spid="37" grpId="0"/>
      <p:bldP spid="57" grpId="0" animBg="1"/>
      <p:bldP spid="59" grpId="0"/>
      <p:bldP spid="30" grpId="0"/>
      <p:bldP spid="31" grpId="0"/>
      <p:bldP spid="32" grpId="0"/>
      <p:bldP spid="33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12172</TotalTime>
  <Words>4962</Words>
  <Application>Microsoft Office PowerPoint</Application>
  <PresentationFormat>Widescreen</PresentationFormat>
  <Paragraphs>671</Paragraphs>
  <Slides>36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CMMI10</vt:lpstr>
      <vt:lpstr>CMR12</vt:lpstr>
      <vt:lpstr>SFSS1095</vt:lpstr>
      <vt:lpstr>SFSS1440</vt:lpstr>
      <vt:lpstr>SFSS1728</vt:lpstr>
      <vt:lpstr>Office Theme</vt:lpstr>
      <vt:lpstr>Propagating terrace in a semi-discrete model of Incompressible Porous Medium (IPM) equation</vt:lpstr>
      <vt:lpstr>      Outline</vt:lpstr>
      <vt:lpstr>      Outline</vt:lpstr>
      <vt:lpstr>      Gravitational fingering instability</vt:lpstr>
      <vt:lpstr>PowerPoint Presentation</vt:lpstr>
      <vt:lpstr>Incompressible Porous Medium eq – IPM, 2D  (Two formulations)</vt:lpstr>
      <vt:lpstr>IPM: ε=0"   (without diffusion)"</vt:lpstr>
      <vt:lpstr>IPM: ε&gt;0  (with diffusion)</vt:lpstr>
      <vt:lpstr>IPM: ε&gt;0  (with diffusion)</vt:lpstr>
      <vt:lpstr>Are the estimates sharp?</vt:lpstr>
      <vt:lpstr>      Outline</vt:lpstr>
      <vt:lpstr>IDEA: semi-discrete model of gravitational fingering</vt:lpstr>
      <vt:lpstr>Two-tubes model</vt:lpstr>
      <vt:lpstr>Two-tubes model</vt:lpstr>
      <vt:lpstr>Main result</vt:lpstr>
      <vt:lpstr>Many tubes: numerics</vt:lpstr>
      <vt:lpstr>Well-posedness for two-tubes model?</vt:lpstr>
      <vt:lpstr>      Outline</vt:lpstr>
      <vt:lpstr>Main result</vt:lpstr>
      <vt:lpstr>      Scheme of proof</vt:lpstr>
      <vt:lpstr>Scheme of proof: step 1</vt:lpstr>
      <vt:lpstr>Scheme of proof: step 2 – propagating terrace of 2 TW</vt:lpstr>
      <vt:lpstr>Slow-fast systems: simple example</vt:lpstr>
      <vt:lpstr>Geometric singular perturbation theory (GSPT)</vt:lpstr>
      <vt:lpstr>Normally hyperbolic manifolds (“fast-slow” version)</vt:lpstr>
      <vt:lpstr>Fenichel’s theorem (``fast-slow’’ version)</vt:lpstr>
      <vt:lpstr>Scheme of proof: step 1 (more detailed)</vt:lpstr>
      <vt:lpstr>Scheme of proof: step 1 (more detailed)</vt:lpstr>
      <vt:lpstr>Thanks to my collaborators!       </vt:lpstr>
      <vt:lpstr>Thank you for your attention!</vt:lpstr>
      <vt:lpstr>References</vt:lpstr>
      <vt:lpstr>References</vt:lpstr>
      <vt:lpstr>        Additional slides</vt:lpstr>
      <vt:lpstr>Many tubes: well-posedness?</vt:lpstr>
      <vt:lpstr>Viscosity-driven fingers</vt:lpstr>
      <vt:lpstr>SLOW-DOWN of fingers…     Why?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Shock waves in conservation laws: dynamical perspective</dc:title>
  <dc:creator>Yulia Petrova</dc:creator>
  <cp:lastModifiedBy>Yulia Petrova</cp:lastModifiedBy>
  <cp:revision>207</cp:revision>
  <dcterms:created xsi:type="dcterms:W3CDTF">2023-09-09T02:26:13Z</dcterms:created>
  <dcterms:modified xsi:type="dcterms:W3CDTF">2024-10-16T16:23:59Z</dcterms:modified>
</cp:coreProperties>
</file>